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1" r:id="rId4"/>
  </p:sldMasterIdLst>
  <p:notesMasterIdLst>
    <p:notesMasterId r:id="rId28"/>
  </p:notesMasterIdLst>
  <p:sldIdLst>
    <p:sldId id="257" r:id="rId5"/>
    <p:sldId id="261" r:id="rId6"/>
    <p:sldId id="260" r:id="rId7"/>
    <p:sldId id="259" r:id="rId8"/>
    <p:sldId id="262" r:id="rId9"/>
    <p:sldId id="269" r:id="rId10"/>
    <p:sldId id="263" r:id="rId11"/>
    <p:sldId id="271" r:id="rId12"/>
    <p:sldId id="267" r:id="rId13"/>
    <p:sldId id="272" r:id="rId14"/>
    <p:sldId id="273" r:id="rId15"/>
    <p:sldId id="274" r:id="rId16"/>
    <p:sldId id="275" r:id="rId17"/>
    <p:sldId id="276" r:id="rId18"/>
    <p:sldId id="277" r:id="rId19"/>
    <p:sldId id="278" r:id="rId20"/>
    <p:sldId id="279" r:id="rId21"/>
    <p:sldId id="281" r:id="rId22"/>
    <p:sldId id="280" r:id="rId23"/>
    <p:sldId id="282" r:id="rId24"/>
    <p:sldId id="283" r:id="rId25"/>
    <p:sldId id="284"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kumar1422000@gmail.com" initials="" lastIdx="2" clrIdx="0">
    <p:extLst>
      <p:ext uri="{19B8F6BF-5375-455C-9EA6-DF929625EA0E}">
        <p15:presenceInfo xmlns:p15="http://schemas.microsoft.com/office/powerpoint/2012/main" userId="398be7ec419a51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p:scale>
          <a:sx n="66" d="100"/>
          <a:sy n="66" d="100"/>
        </p:scale>
        <p:origin x="1032" y="7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DDE6F-8696-42FB-A14B-EB2C03358B19}" type="datetimeFigureOut">
              <a:rPr lang="en-IN" smtClean="0"/>
              <a:t>10-10-2023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3DFB1-0F6E-4F91-97FC-CDA80E8BFF62}" type="slidenum">
              <a:rPr lang="en-IN" smtClean="0"/>
              <a:t>‹#›</a:t>
            </a:fld>
            <a:endParaRPr lang="en-IN"/>
          </a:p>
        </p:txBody>
      </p:sp>
    </p:spTree>
    <p:extLst>
      <p:ext uri="{BB962C8B-B14F-4D97-AF65-F5344CB8AC3E}">
        <p14:creationId xmlns:p14="http://schemas.microsoft.com/office/powerpoint/2010/main" val="129273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smtClean="0"/>
              <a:t>10/10/2023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21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10659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52164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3932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9738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15369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6896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9772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50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918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47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376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612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984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6565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45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1501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10/10/2023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20438755"/>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948349" y="1309036"/>
            <a:ext cx="6438337" cy="2290811"/>
          </a:xfrm>
        </p:spPr>
        <p:txBody>
          <a:bodyPr>
            <a:normAutofit/>
          </a:bodyPr>
          <a:lstStyle/>
          <a:p>
            <a:r>
              <a:rPr lang="en-US" sz="6600"/>
              <a:t>TIME SERIES FORCASTING</a:t>
            </a:r>
            <a:endParaRPr lang="en-US" sz="66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b="1">
                <a:solidFill>
                  <a:schemeClr val="accent5"/>
                </a:solidFill>
              </a:rPr>
              <a:t>CRUID OIL</a:t>
            </a:r>
            <a:endParaRPr lang="en-US" sz="3200" b="1" dirty="0">
              <a:solidFill>
                <a:schemeClr val="accent5"/>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8604-BD96-2EA7-42D0-D9CCDB2BA267}"/>
              </a:ext>
            </a:extLst>
          </p:cNvPr>
          <p:cNvSpPr>
            <a:spLocks noGrp="1"/>
          </p:cNvSpPr>
          <p:nvPr>
            <p:ph type="title"/>
          </p:nvPr>
        </p:nvSpPr>
        <p:spPr>
          <a:effectLst>
            <a:outerShdw blurRad="50800" dist="38100" dir="2700000" algn="tl" rotWithShape="0">
              <a:prstClr val="black">
                <a:alpha val="40000"/>
              </a:prstClr>
            </a:outerShdw>
          </a:effectLst>
        </p:spPr>
        <p:txBody>
          <a:bodyPr>
            <a:normAutofit/>
          </a:bodyPr>
          <a:lstStyle/>
          <a:p>
            <a:r>
              <a:rPr lang="en-US" sz="2800" u="sng">
                <a:solidFill>
                  <a:schemeClr val="accent5"/>
                </a:solidFill>
                <a:latin typeface="Algerian" panose="04020705040A02060702" pitchFamily="82" charset="0"/>
              </a:rPr>
              <a:t>Realtion between ACF and PACF on Volume</a:t>
            </a:r>
            <a:endParaRPr lang="en-IN" sz="2800" u="sng">
              <a:solidFill>
                <a:schemeClr val="accent5"/>
              </a:solidFill>
              <a:latin typeface="Algerian" panose="04020705040A02060702" pitchFamily="82" charset="0"/>
            </a:endParaRPr>
          </a:p>
        </p:txBody>
      </p:sp>
      <p:sp>
        <p:nvSpPr>
          <p:cNvPr id="3" name="Text Placeholder 2">
            <a:extLst>
              <a:ext uri="{FF2B5EF4-FFF2-40B4-BE49-F238E27FC236}">
                <a16:creationId xmlns:a16="http://schemas.microsoft.com/office/drawing/2014/main" id="{2C9987EA-3A82-F709-CD13-AF0412B8607A}"/>
              </a:ext>
            </a:extLst>
          </p:cNvPr>
          <p:cNvSpPr>
            <a:spLocks noGrp="1"/>
          </p:cNvSpPr>
          <p:nvPr>
            <p:ph type="body" idx="1"/>
          </p:nvPr>
        </p:nvSpPr>
        <p:spPr>
          <a:xfrm>
            <a:off x="1295400" y="3140869"/>
            <a:ext cx="4479124" cy="576262"/>
          </a:xfrm>
        </p:spPr>
        <p:txBody>
          <a:bodyPr/>
          <a:lstStyle/>
          <a:p>
            <a:pPr algn="just"/>
            <a:r>
              <a:rPr lang="en-US" sz="1600">
                <a:solidFill>
                  <a:schemeClr val="accent5">
                    <a:lumMod val="75000"/>
                  </a:schemeClr>
                </a:solidFill>
              </a:rPr>
              <a:t>Autocorrelation function  for Volume</a:t>
            </a:r>
            <a:endParaRPr lang="en-IN" sz="1600">
              <a:solidFill>
                <a:schemeClr val="accent5">
                  <a:lumMod val="75000"/>
                </a:schemeClr>
              </a:solidFill>
            </a:endParaRPr>
          </a:p>
        </p:txBody>
      </p:sp>
      <p:sp>
        <p:nvSpPr>
          <p:cNvPr id="5" name="Text Placeholder 4">
            <a:extLst>
              <a:ext uri="{FF2B5EF4-FFF2-40B4-BE49-F238E27FC236}">
                <a16:creationId xmlns:a16="http://schemas.microsoft.com/office/drawing/2014/main" id="{D1F798A5-6F24-1409-D234-ED48B0B8C32A}"/>
              </a:ext>
            </a:extLst>
          </p:cNvPr>
          <p:cNvSpPr>
            <a:spLocks noGrp="1"/>
          </p:cNvSpPr>
          <p:nvPr>
            <p:ph type="body" sz="quarter" idx="3"/>
          </p:nvPr>
        </p:nvSpPr>
        <p:spPr>
          <a:xfrm>
            <a:off x="1295400" y="3117323"/>
            <a:ext cx="4479124" cy="2758545"/>
          </a:xfrm>
        </p:spPr>
        <p:txBody>
          <a:bodyPr/>
          <a:lstStyle/>
          <a:p>
            <a:endParaRPr lang="en-US" sz="1600">
              <a:solidFill>
                <a:srgbClr val="FFC000"/>
              </a:solidFill>
            </a:endParaRPr>
          </a:p>
          <a:p>
            <a:endParaRPr lang="en-US" sz="1600">
              <a:solidFill>
                <a:schemeClr val="accent5">
                  <a:lumMod val="75000"/>
                </a:schemeClr>
              </a:solidFill>
            </a:endParaRPr>
          </a:p>
          <a:p>
            <a:endParaRPr lang="en-US" sz="1600">
              <a:solidFill>
                <a:schemeClr val="accent5">
                  <a:lumMod val="75000"/>
                </a:schemeClr>
              </a:solidFill>
            </a:endParaRPr>
          </a:p>
          <a:p>
            <a:pPr marL="171450" indent="-171450">
              <a:buClr>
                <a:schemeClr val="accent5"/>
              </a:buClr>
              <a:buFont typeface="Wingdings" panose="05000000000000000000" pitchFamily="2" charset="2"/>
              <a:buChar char="v"/>
            </a:pPr>
            <a:endParaRPr lang="en-US" sz="1200">
              <a:solidFill>
                <a:schemeClr val="accent5">
                  <a:lumMod val="75000"/>
                </a:schemeClr>
              </a:solidFill>
            </a:endParaRPr>
          </a:p>
          <a:p>
            <a:pPr marL="171450" indent="-171450">
              <a:buClr>
                <a:schemeClr val="accent5"/>
              </a:buClr>
              <a:buFont typeface="Wingdings" panose="05000000000000000000" pitchFamily="2" charset="2"/>
              <a:buChar char="v"/>
            </a:pPr>
            <a:r>
              <a:rPr lang="en-US" sz="1200">
                <a:solidFill>
                  <a:schemeClr val="accent5">
                    <a:lumMod val="75000"/>
                  </a:schemeClr>
                </a:solidFill>
              </a:rPr>
              <a:t>Partial Autocorrelation function  for Volume</a:t>
            </a:r>
            <a:endParaRPr lang="en-IN" sz="1200">
              <a:solidFill>
                <a:schemeClr val="accent5">
                  <a:lumMod val="75000"/>
                </a:schemeClr>
              </a:solidFill>
            </a:endParaRPr>
          </a:p>
          <a:p>
            <a:pPr marL="171450" indent="-171450" algn="l">
              <a:buClr>
                <a:schemeClr val="accent5"/>
              </a:buClr>
              <a:buFont typeface="Wingdings" panose="05000000000000000000" pitchFamily="2" charset="2"/>
              <a:buChar char="v"/>
            </a:pPr>
            <a:r>
              <a:rPr lang="en-US" sz="1200" b="0" i="0">
                <a:solidFill>
                  <a:schemeClr val="accent5">
                    <a:lumMod val="75000"/>
                  </a:schemeClr>
                </a:solidFill>
                <a:effectLst/>
                <a:latin typeface="Roboto" panose="02000000000000000000" pitchFamily="2" charset="0"/>
              </a:rPr>
              <a:t>The ACF plot shows constant pattern however the whole series does not show any trend. This give another justification to the fact that there is no seasonality in the series.</a:t>
            </a:r>
          </a:p>
          <a:p>
            <a:pPr marL="171450" indent="-171450" algn="l">
              <a:buClr>
                <a:schemeClr val="accent5"/>
              </a:buClr>
              <a:buFont typeface="Wingdings" panose="05000000000000000000" pitchFamily="2" charset="2"/>
              <a:buChar char="v"/>
            </a:pPr>
            <a:r>
              <a:rPr lang="en-US" sz="1200" b="0" i="0">
                <a:solidFill>
                  <a:schemeClr val="accent5">
                    <a:lumMod val="75000"/>
                  </a:schemeClr>
                </a:solidFill>
                <a:effectLst/>
                <a:latin typeface="Roboto" panose="02000000000000000000" pitchFamily="2" charset="0"/>
              </a:rPr>
              <a:t>The ACF and PACF graphs also shows that the series is not stationary.</a:t>
            </a:r>
          </a:p>
          <a:p>
            <a:endParaRPr lang="en-IN" sz="1600">
              <a:solidFill>
                <a:schemeClr val="accent5">
                  <a:lumMod val="75000"/>
                </a:schemeClr>
              </a:solidFill>
            </a:endParaRPr>
          </a:p>
        </p:txBody>
      </p:sp>
      <p:pic>
        <p:nvPicPr>
          <p:cNvPr id="13314" name="Picture 2">
            <a:extLst>
              <a:ext uri="{FF2B5EF4-FFF2-40B4-BE49-F238E27FC236}">
                <a16:creationId xmlns:a16="http://schemas.microsoft.com/office/drawing/2014/main" id="{941D5F50-324F-1D94-FDA3-69215EE256C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56300" y="2658533"/>
            <a:ext cx="4850905" cy="321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1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114E-B19F-E658-0F72-EC9C4A115257}"/>
              </a:ext>
            </a:extLst>
          </p:cNvPr>
          <p:cNvSpPr>
            <a:spLocks noGrp="1"/>
          </p:cNvSpPr>
          <p:nvPr>
            <p:ph type="title"/>
          </p:nvPr>
        </p:nvSpPr>
        <p:spPr/>
        <p:txBody>
          <a:bodyPr/>
          <a:lstStyle/>
          <a:p>
            <a:pPr algn="just"/>
            <a:r>
              <a:rPr lang="en-US">
                <a:solidFill>
                  <a:schemeClr val="accent3">
                    <a:lumMod val="75000"/>
                  </a:schemeClr>
                </a:solidFill>
              </a:rPr>
              <a:t>ACF AND PACF GRAPHS</a:t>
            </a:r>
            <a:endParaRPr lang="en-IN">
              <a:solidFill>
                <a:schemeClr val="accent3">
                  <a:lumMod val="75000"/>
                </a:schemeClr>
              </a:solidFill>
            </a:endParaRPr>
          </a:p>
        </p:txBody>
      </p:sp>
      <p:sp>
        <p:nvSpPr>
          <p:cNvPr id="4" name="Text Placeholder 3">
            <a:extLst>
              <a:ext uri="{FF2B5EF4-FFF2-40B4-BE49-F238E27FC236}">
                <a16:creationId xmlns:a16="http://schemas.microsoft.com/office/drawing/2014/main" id="{38C0F1B4-7658-8F90-EB54-5FED2FE97FDF}"/>
              </a:ext>
            </a:extLst>
          </p:cNvPr>
          <p:cNvSpPr>
            <a:spLocks noGrp="1"/>
          </p:cNvSpPr>
          <p:nvPr>
            <p:ph type="body" sz="half" idx="2"/>
          </p:nvPr>
        </p:nvSpPr>
        <p:spPr/>
        <p:txBody>
          <a:bodyPr/>
          <a:lstStyle/>
          <a:p>
            <a:pPr marL="285750" indent="-285750" algn="l">
              <a:buClr>
                <a:schemeClr val="accent5"/>
              </a:buClr>
              <a:buFont typeface="Wingdings" panose="05000000000000000000" pitchFamily="2" charset="2"/>
              <a:buChar char="v"/>
            </a:pPr>
            <a:r>
              <a:rPr lang="en-US">
                <a:solidFill>
                  <a:schemeClr val="accent5"/>
                </a:solidFill>
                <a:latin typeface="Roboto" panose="02000000000000000000" pitchFamily="2" charset="0"/>
                <a:ea typeface="Roboto" panose="02000000000000000000" pitchFamily="2" charset="0"/>
                <a:cs typeface="Roboto" panose="02000000000000000000" pitchFamily="2" charset="0"/>
              </a:rPr>
              <a:t>The ACF and PACF of Close/Last price of the oil at a particular dates</a:t>
            </a:r>
          </a:p>
          <a:p>
            <a:pPr marL="285750" indent="-285750" algn="l">
              <a:buClr>
                <a:schemeClr val="accent5"/>
              </a:buClr>
              <a:buFont typeface="Wingdings" panose="05000000000000000000" pitchFamily="2" charset="2"/>
              <a:buChar char="v"/>
            </a:pPr>
            <a:r>
              <a:rPr lang="en-US">
                <a:solidFill>
                  <a:schemeClr val="accent5"/>
                </a:solidFill>
                <a:latin typeface="Roboto" panose="02000000000000000000" pitchFamily="2" charset="0"/>
                <a:ea typeface="Roboto" panose="02000000000000000000" pitchFamily="2" charset="0"/>
                <a:cs typeface="Roboto" panose="02000000000000000000" pitchFamily="2" charset="0"/>
              </a:rPr>
              <a:t>The graphs shows different scenarios of the volume spreaded that pacf plot show well explanation about the exact price in density</a:t>
            </a:r>
            <a:endParaRPr lang="en-IN">
              <a:solidFill>
                <a:schemeClr val="accent5"/>
              </a:solidFill>
              <a:latin typeface="Roboto" panose="02000000000000000000" pitchFamily="2" charset="0"/>
              <a:ea typeface="Roboto" panose="02000000000000000000" pitchFamily="2" charset="0"/>
              <a:cs typeface="Roboto" panose="02000000000000000000" pitchFamily="2" charset="0"/>
            </a:endParaRPr>
          </a:p>
        </p:txBody>
      </p:sp>
      <p:pic>
        <p:nvPicPr>
          <p:cNvPr id="14338" name="Picture 2">
            <a:extLst>
              <a:ext uri="{FF2B5EF4-FFF2-40B4-BE49-F238E27FC236}">
                <a16:creationId xmlns:a16="http://schemas.microsoft.com/office/drawing/2014/main" id="{83D6AE0A-7EB5-FCA5-6060-C0D45FAB81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8138" y="1244109"/>
            <a:ext cx="5470525" cy="436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43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1E72-26D1-A21F-3E62-9752F8052CB1}"/>
              </a:ext>
            </a:extLst>
          </p:cNvPr>
          <p:cNvSpPr>
            <a:spLocks noGrp="1"/>
          </p:cNvSpPr>
          <p:nvPr>
            <p:ph type="title"/>
          </p:nvPr>
        </p:nvSpPr>
        <p:spPr/>
        <p:txBody>
          <a:bodyPr/>
          <a:lstStyle/>
          <a:p>
            <a:r>
              <a:rPr lang="en-US">
                <a:solidFill>
                  <a:schemeClr val="accent3">
                    <a:lumMod val="75000"/>
                  </a:schemeClr>
                </a:solidFill>
              </a:rPr>
              <a:t>LOW AND HIGH PRICES </a:t>
            </a:r>
            <a:endParaRPr lang="en-IN">
              <a:solidFill>
                <a:schemeClr val="accent3">
                  <a:lumMod val="75000"/>
                </a:schemeClr>
              </a:solidFill>
            </a:endParaRPr>
          </a:p>
        </p:txBody>
      </p:sp>
      <p:sp>
        <p:nvSpPr>
          <p:cNvPr id="4" name="Text Placeholder 3">
            <a:extLst>
              <a:ext uri="{FF2B5EF4-FFF2-40B4-BE49-F238E27FC236}">
                <a16:creationId xmlns:a16="http://schemas.microsoft.com/office/drawing/2014/main" id="{CBCB302A-2E6B-CBC7-B408-B1E6623A3F38}"/>
              </a:ext>
            </a:extLst>
          </p:cNvPr>
          <p:cNvSpPr>
            <a:spLocks noGrp="1"/>
          </p:cNvSpPr>
          <p:nvPr>
            <p:ph type="body" sz="half" idx="2"/>
          </p:nvPr>
        </p:nvSpPr>
        <p:spPr/>
        <p:txBody>
          <a:bodyPr>
            <a:normAutofit/>
          </a:bodyPr>
          <a:lstStyle/>
          <a:p>
            <a:pPr marL="285750" indent="-285750" algn="l">
              <a:buClr>
                <a:schemeClr val="accent5"/>
              </a:buClr>
              <a:buFont typeface="Wingdings" panose="05000000000000000000" pitchFamily="2" charset="2"/>
              <a:buChar char="v"/>
            </a:pPr>
            <a:r>
              <a:rPr lang="en-US">
                <a:solidFill>
                  <a:schemeClr val="accent5"/>
                </a:solidFill>
                <a:latin typeface="Roboto" panose="02000000000000000000" pitchFamily="2" charset="0"/>
                <a:ea typeface="Roboto" panose="02000000000000000000" pitchFamily="2" charset="0"/>
                <a:cs typeface="Roboto" panose="02000000000000000000" pitchFamily="2" charset="0"/>
              </a:rPr>
              <a:t>The graph shows us that the prices are at the low point and to high point are relative.</a:t>
            </a:r>
          </a:p>
          <a:p>
            <a:pPr marL="285750" indent="-285750" algn="l">
              <a:buClr>
                <a:schemeClr val="accent5"/>
              </a:buClr>
              <a:buFont typeface="Wingdings" panose="05000000000000000000" pitchFamily="2" charset="2"/>
              <a:buChar char="v"/>
            </a:pPr>
            <a:r>
              <a:rPr lang="en-US">
                <a:solidFill>
                  <a:schemeClr val="accent5"/>
                </a:solidFill>
                <a:latin typeface="Roboto" panose="02000000000000000000" pitchFamily="2" charset="0"/>
                <a:ea typeface="Roboto" panose="02000000000000000000" pitchFamily="2" charset="0"/>
                <a:cs typeface="Roboto" panose="02000000000000000000" pitchFamily="2" charset="0"/>
              </a:rPr>
              <a:t>The prices of both increasing every year from 2012 – 2022</a:t>
            </a:r>
          </a:p>
          <a:p>
            <a:pPr marL="285750" indent="-285750" algn="l">
              <a:buClr>
                <a:schemeClr val="accent5"/>
              </a:buClr>
              <a:buFont typeface="Wingdings" panose="05000000000000000000" pitchFamily="2" charset="2"/>
              <a:buChar char="v"/>
            </a:pPr>
            <a:r>
              <a:rPr lang="en-US" b="0" i="0">
                <a:solidFill>
                  <a:schemeClr val="accent5"/>
                </a:solidFill>
                <a:effectLst/>
                <a:latin typeface="Roboto" panose="02000000000000000000" pitchFamily="2" charset="0"/>
              </a:rPr>
              <a:t>As we can notice that the price should constantly increases every year with low and high price</a:t>
            </a:r>
          </a:p>
          <a:p>
            <a:pPr marL="285750" indent="-285750" algn="l">
              <a:buClr>
                <a:schemeClr val="accent5"/>
              </a:buClr>
              <a:buFont typeface="Wingdings" panose="05000000000000000000" pitchFamily="2" charset="2"/>
              <a:buChar char="v"/>
            </a:pPr>
            <a:endParaRPr lang="en-IN">
              <a:solidFill>
                <a:schemeClr val="accent5"/>
              </a:solidFill>
            </a:endParaRPr>
          </a:p>
        </p:txBody>
      </p:sp>
      <p:pic>
        <p:nvPicPr>
          <p:cNvPr id="15362" name="Picture 2">
            <a:extLst>
              <a:ext uri="{FF2B5EF4-FFF2-40B4-BE49-F238E27FC236}">
                <a16:creationId xmlns:a16="http://schemas.microsoft.com/office/drawing/2014/main" id="{9DBCFE59-953E-87DC-B031-9449782733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42783" y="1784092"/>
            <a:ext cx="5221234" cy="395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388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702A-D2B5-0D40-F357-BF3B346090A9}"/>
              </a:ext>
            </a:extLst>
          </p:cNvPr>
          <p:cNvSpPr>
            <a:spLocks noGrp="1"/>
          </p:cNvSpPr>
          <p:nvPr>
            <p:ph type="title"/>
          </p:nvPr>
        </p:nvSpPr>
        <p:spPr>
          <a:xfrm>
            <a:off x="1295402" y="1365996"/>
            <a:ext cx="9601196" cy="1303867"/>
          </a:xfrm>
        </p:spPr>
        <p:txBody>
          <a:bodyPr>
            <a:normAutofit fontScale="90000"/>
          </a:bodyPr>
          <a:lstStyle/>
          <a:p>
            <a:pPr marL="285750" indent="-285750" algn="l">
              <a:buFont typeface="Wingdings" panose="05000000000000000000" pitchFamily="2" charset="2"/>
              <a:buChar char="v"/>
            </a:pPr>
            <a:r>
              <a:rPr lang="en-US" sz="1600" b="0" i="0">
                <a:solidFill>
                  <a:srgbClr val="212121"/>
                </a:solidFill>
                <a:effectLst/>
                <a:latin typeface="Roboto" panose="02000000000000000000" pitchFamily="2" charset="0"/>
              </a:rPr>
              <a:t>It is the line plot of volumes based on every year with elaborating of volume.</a:t>
            </a:r>
            <a:br>
              <a:rPr lang="en-US" sz="1600" b="0" i="0">
                <a:solidFill>
                  <a:srgbClr val="212121"/>
                </a:solidFill>
                <a:effectLst/>
                <a:latin typeface="Roboto" panose="02000000000000000000" pitchFamily="2" charset="0"/>
              </a:rPr>
            </a:br>
            <a:br>
              <a:rPr lang="en-US" sz="1600" b="0" i="0">
                <a:solidFill>
                  <a:srgbClr val="212121"/>
                </a:solidFill>
                <a:effectLst/>
                <a:latin typeface="Roboto" panose="02000000000000000000" pitchFamily="2" charset="0"/>
              </a:rPr>
            </a:br>
            <a:r>
              <a:rPr lang="en-US" sz="1600" b="0" i="0">
                <a:solidFill>
                  <a:srgbClr val="212121"/>
                </a:solidFill>
                <a:effectLst/>
                <a:latin typeface="Roboto" panose="02000000000000000000" pitchFamily="2" charset="0"/>
              </a:rPr>
              <a:t>Here we can see that the higher peek in the year of 2013 and 2014 has approximately constant volume and rest of the years are elaborated in increasing manner</a:t>
            </a:r>
            <a:br>
              <a:rPr lang="en-US" sz="1600" b="0" i="0">
                <a:solidFill>
                  <a:srgbClr val="212121"/>
                </a:solidFill>
                <a:effectLst/>
                <a:latin typeface="Roboto" panose="02000000000000000000" pitchFamily="2" charset="0"/>
              </a:rPr>
            </a:br>
            <a:endParaRPr lang="en-IN" sz="1600"/>
          </a:p>
        </p:txBody>
      </p:sp>
      <p:pic>
        <p:nvPicPr>
          <p:cNvPr id="16386" name="Picture 2">
            <a:extLst>
              <a:ext uri="{FF2B5EF4-FFF2-40B4-BE49-F238E27FC236}">
                <a16:creationId xmlns:a16="http://schemas.microsoft.com/office/drawing/2014/main" id="{45A07438-1C61-1E5E-8D25-7C6E9558D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384" y="2548466"/>
            <a:ext cx="9410700" cy="3745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274A1B-B33F-33A5-75EF-7495DE36BF5B}"/>
              </a:ext>
            </a:extLst>
          </p:cNvPr>
          <p:cNvSpPr txBox="1"/>
          <p:nvPr/>
        </p:nvSpPr>
        <p:spPr>
          <a:xfrm>
            <a:off x="1424539" y="767791"/>
            <a:ext cx="9211377" cy="738664"/>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en-US" sz="2400" b="0" i="0" u="sng">
                <a:solidFill>
                  <a:schemeClr val="accent5"/>
                </a:solidFill>
                <a:effectLst/>
                <a:latin typeface="Roboto" panose="02000000000000000000" pitchFamily="2" charset="0"/>
              </a:rPr>
              <a:t>Data visualization of KDE plot for every year of Volume generation</a:t>
            </a:r>
          </a:p>
          <a:p>
            <a:pPr algn="l"/>
            <a:endParaRPr lang="en-US" b="0" i="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32973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02BB-FB0F-1DDE-5973-59F7E8B1DB35}"/>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US" u="sng">
                <a:solidFill>
                  <a:schemeClr val="accent5"/>
                </a:solidFill>
                <a:latin typeface="Algerian" panose="04020705040A02060702" pitchFamily="82" charset="0"/>
              </a:rPr>
              <a:t>SPLITTING DATA</a:t>
            </a:r>
            <a:endParaRPr lang="en-IN" u="sng">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9C423F2-47B5-2AA2-5089-F055CA6D5F63}"/>
              </a:ext>
            </a:extLst>
          </p:cNvPr>
          <p:cNvSpPr>
            <a:spLocks noGrp="1"/>
          </p:cNvSpPr>
          <p:nvPr>
            <p:ph sz="half" idx="1"/>
          </p:nvPr>
        </p:nvSpPr>
        <p:spPr/>
        <p:txBody>
          <a:bodyPr>
            <a:normAutofit fontScale="85000" lnSpcReduction="10000"/>
          </a:bodyPr>
          <a:lstStyle/>
          <a:p>
            <a:pPr marL="355600" indent="-342900">
              <a:lnSpc>
                <a:spcPct val="100000"/>
              </a:lnSpc>
              <a:spcBef>
                <a:spcPts val="420"/>
              </a:spcBef>
              <a:buClr>
                <a:schemeClr val="accent5"/>
              </a:buClr>
              <a:buChar char="●"/>
              <a:tabLst>
                <a:tab pos="354965" algn="l"/>
                <a:tab pos="355600" algn="l"/>
              </a:tabLst>
            </a:pP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splits</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into</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training</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r>
              <a:rPr lang="en-US" sz="2400" spc="2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and</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testing</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endParaRPr lang="en-US" sz="2400">
              <a:latin typeface="Roboto" panose="02000000000000000000" pitchFamily="2" charset="0"/>
              <a:ea typeface="Roboto" panose="02000000000000000000" pitchFamily="2" charset="0"/>
              <a:cs typeface="Roboto" panose="02000000000000000000" pitchFamily="2" charset="0"/>
            </a:endParaRPr>
          </a:p>
          <a:p>
            <a:pPr marL="355600" indent="-342900">
              <a:lnSpc>
                <a:spcPct val="100000"/>
              </a:lnSpc>
              <a:spcBef>
                <a:spcPts val="325"/>
              </a:spcBef>
              <a:buClr>
                <a:schemeClr val="accent5"/>
              </a:buClr>
              <a:buChar char="●"/>
              <a:tabLst>
                <a:tab pos="354965" algn="l"/>
                <a:tab pos="355600" algn="l"/>
              </a:tabLst>
            </a:pP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Training</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r>
              <a:rPr lang="en-US" sz="2400" spc="2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is</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for</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making</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algorithm</a:t>
            </a:r>
            <a:r>
              <a:rPr lang="en-US" sz="2400" spc="2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learn</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and</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train</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model.</a:t>
            </a:r>
            <a:endParaRPr lang="en-US" sz="2400">
              <a:latin typeface="Roboto" panose="02000000000000000000" pitchFamily="2" charset="0"/>
              <a:ea typeface="Roboto" panose="02000000000000000000" pitchFamily="2" charset="0"/>
              <a:cs typeface="Roboto" panose="02000000000000000000" pitchFamily="2" charset="0"/>
            </a:endParaRPr>
          </a:p>
          <a:p>
            <a:pPr marL="355600" indent="-342900">
              <a:lnSpc>
                <a:spcPct val="100000"/>
              </a:lnSpc>
              <a:spcBef>
                <a:spcPts val="325"/>
              </a:spcBef>
              <a:buClr>
                <a:schemeClr val="accent5"/>
              </a:buClr>
              <a:buChar char="●"/>
              <a:tabLst>
                <a:tab pos="354965" algn="l"/>
                <a:tab pos="355600" algn="l"/>
              </a:tabLst>
            </a:pP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Test</a:t>
            </a:r>
            <a:r>
              <a:rPr lang="en-US" sz="2400" spc="-2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r>
              <a:rPr lang="en-US" sz="2400" spc="1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is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for</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testing</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the</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performance</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of</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train model.</a:t>
            </a:r>
            <a:endParaRPr lang="en-US" sz="2400">
              <a:latin typeface="Roboto" panose="02000000000000000000" pitchFamily="2" charset="0"/>
              <a:ea typeface="Roboto" panose="02000000000000000000" pitchFamily="2" charset="0"/>
              <a:cs typeface="Roboto" panose="02000000000000000000" pitchFamily="2" charset="0"/>
            </a:endParaRPr>
          </a:p>
          <a:p>
            <a:pPr marL="354965" marR="5080" indent="-342900">
              <a:lnSpc>
                <a:spcPct val="114999"/>
              </a:lnSpc>
              <a:buClr>
                <a:schemeClr val="accent5"/>
              </a:buClr>
              <a:buChar char="●"/>
              <a:tabLst>
                <a:tab pos="354965" algn="l"/>
                <a:tab pos="355600" algn="l"/>
              </a:tabLst>
            </a:pP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Here</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80%</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of</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taken</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as</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training</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&amp;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remaining</a:t>
            </a:r>
            <a:r>
              <a:rPr lang="en-US" sz="2400" spc="2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20%</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of</a:t>
            </a:r>
            <a:r>
              <a:rPr lang="en-US" sz="2400" spc="-1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dataset</a:t>
            </a:r>
            <a:r>
              <a:rPr lang="en-US" sz="2400" spc="2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used </a:t>
            </a:r>
            <a:r>
              <a:rPr lang="en-US" sz="2400" spc="-484">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for</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 testing</a:t>
            </a:r>
            <a:r>
              <a:rPr lang="en-US" sz="2400">
                <a:solidFill>
                  <a:srgbClr val="0D3A44"/>
                </a:solidFill>
                <a:latin typeface="Roboto" panose="02000000000000000000" pitchFamily="2" charset="0"/>
                <a:ea typeface="Roboto" panose="02000000000000000000" pitchFamily="2" charset="0"/>
                <a:cs typeface="Roboto" panose="02000000000000000000" pitchFamily="2" charset="0"/>
              </a:rPr>
              <a:t> </a:t>
            </a:r>
            <a:r>
              <a:rPr lang="en-US" sz="2400" spc="-5">
                <a:solidFill>
                  <a:srgbClr val="0D3A44"/>
                </a:solidFill>
                <a:latin typeface="Roboto" panose="02000000000000000000" pitchFamily="2" charset="0"/>
                <a:ea typeface="Roboto" panose="02000000000000000000" pitchFamily="2" charset="0"/>
                <a:cs typeface="Roboto" panose="02000000000000000000" pitchFamily="2" charset="0"/>
              </a:rPr>
              <a:t>purpose.</a:t>
            </a:r>
            <a:endParaRPr lang="en-US" sz="2400">
              <a:latin typeface="Roboto" panose="02000000000000000000" pitchFamily="2" charset="0"/>
              <a:ea typeface="Roboto" panose="02000000000000000000" pitchFamily="2" charset="0"/>
              <a:cs typeface="Roboto" panose="02000000000000000000" pitchFamily="2" charset="0"/>
            </a:endParaRPr>
          </a:p>
          <a:p>
            <a:endParaRPr lang="en-IN"/>
          </a:p>
        </p:txBody>
      </p:sp>
      <p:pic>
        <p:nvPicPr>
          <p:cNvPr id="5" name="object 4">
            <a:extLst>
              <a:ext uri="{FF2B5EF4-FFF2-40B4-BE49-F238E27FC236}">
                <a16:creationId xmlns:a16="http://schemas.microsoft.com/office/drawing/2014/main" id="{DFAFD90C-3D0B-A1D5-B9B2-E76552F23812}"/>
              </a:ext>
            </a:extLst>
          </p:cNvPr>
          <p:cNvPicPr>
            <a:picLocks noGrp="1"/>
          </p:cNvPicPr>
          <p:nvPr>
            <p:ph sz="half" idx="2"/>
          </p:nvPr>
        </p:nvPicPr>
        <p:blipFill>
          <a:blip r:embed="rId2" cstate="print"/>
          <a:stretch>
            <a:fillRect/>
          </a:stretch>
        </p:blipFill>
        <p:spPr>
          <a:xfrm>
            <a:off x="6417733" y="2977118"/>
            <a:ext cx="4482042" cy="2476976"/>
          </a:xfrm>
          <a:prstGeom prst="rect">
            <a:avLst/>
          </a:prstGeom>
        </p:spPr>
      </p:pic>
    </p:spTree>
    <p:extLst>
      <p:ext uri="{BB962C8B-B14F-4D97-AF65-F5344CB8AC3E}">
        <p14:creationId xmlns:p14="http://schemas.microsoft.com/office/powerpoint/2010/main" val="3211047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A8C8C8-EF08-0AA6-39D2-7691DABCEC50}"/>
              </a:ext>
            </a:extLst>
          </p:cNvPr>
          <p:cNvSpPr txBox="1"/>
          <p:nvPr/>
        </p:nvSpPr>
        <p:spPr>
          <a:xfrm>
            <a:off x="2956983" y="845332"/>
            <a:ext cx="6449484" cy="646331"/>
          </a:xfrm>
          <a:prstGeom prst="rect">
            <a:avLst/>
          </a:prstGeom>
          <a:noFill/>
          <a:effectLst>
            <a:outerShdw blurRad="50800" dist="38100" dir="2700000" algn="tl" rotWithShape="0">
              <a:prstClr val="black">
                <a:alpha val="40000"/>
              </a:prstClr>
            </a:outerShdw>
          </a:effectLst>
        </p:spPr>
        <p:txBody>
          <a:bodyPr wrap="square">
            <a:spAutoFit/>
          </a:bodyPr>
          <a:lstStyle/>
          <a:p>
            <a:pPr marL="12700" algn="just">
              <a:lnSpc>
                <a:spcPct val="100000"/>
              </a:lnSpc>
              <a:spcBef>
                <a:spcPts val="325"/>
              </a:spcBef>
              <a:tabLst>
                <a:tab pos="354965" algn="l"/>
                <a:tab pos="355600" algn="l"/>
              </a:tabLst>
            </a:pPr>
            <a:r>
              <a:rPr lang="en-US" sz="3600" spc="-5">
                <a:solidFill>
                  <a:schemeClr val="accent5"/>
                </a:solidFill>
                <a:latin typeface="Algerian" panose="04020705040A02060702" pitchFamily="82" charset="0"/>
                <a:cs typeface="Arial MT"/>
              </a:rPr>
              <a:t>MODEL IMPLEMENTATION</a:t>
            </a:r>
            <a:endParaRPr lang="en-US" sz="3600">
              <a:solidFill>
                <a:schemeClr val="accent5"/>
              </a:solidFill>
              <a:latin typeface="Algerian" panose="04020705040A02060702" pitchFamily="82" charset="0"/>
              <a:cs typeface="Arial MT"/>
            </a:endParaRPr>
          </a:p>
        </p:txBody>
      </p:sp>
      <p:sp>
        <p:nvSpPr>
          <p:cNvPr id="7" name="TextBox 6">
            <a:extLst>
              <a:ext uri="{FF2B5EF4-FFF2-40B4-BE49-F238E27FC236}">
                <a16:creationId xmlns:a16="http://schemas.microsoft.com/office/drawing/2014/main" id="{8D2209FC-6352-FC73-0A25-F85906E8038C}"/>
              </a:ext>
            </a:extLst>
          </p:cNvPr>
          <p:cNvSpPr txBox="1"/>
          <p:nvPr/>
        </p:nvSpPr>
        <p:spPr>
          <a:xfrm>
            <a:off x="1331383" y="2886072"/>
            <a:ext cx="4216400" cy="2308324"/>
          </a:xfrm>
          <a:prstGeom prst="rect">
            <a:avLst/>
          </a:prstGeom>
          <a:noFill/>
        </p:spPr>
        <p:txBody>
          <a:bodyPr wrap="square">
            <a:spAutoFit/>
          </a:bodyPr>
          <a:lstStyle/>
          <a:p>
            <a:r>
              <a:rPr lang="en-US" u="sng">
                <a:solidFill>
                  <a:schemeClr val="accent5"/>
                </a:solidFill>
                <a:latin typeface="Courier New" panose="02070309020205020404" pitchFamily="49" charset="0"/>
              </a:rPr>
              <a:t>M</a:t>
            </a:r>
            <a:r>
              <a:rPr lang="en-US" b="0" u="sng">
                <a:solidFill>
                  <a:schemeClr val="accent5"/>
                </a:solidFill>
                <a:effectLst/>
                <a:latin typeface="Courier New" panose="02070309020205020404" pitchFamily="49" charset="0"/>
              </a:rPr>
              <a:t>odel table with RMSE, MAE, and MAPE</a:t>
            </a:r>
          </a:p>
          <a:p>
            <a:endParaRPr lang="en-US" sz="1800" spc="-5">
              <a:solidFill>
                <a:srgbClr val="0D3A44"/>
              </a:solidFill>
              <a:latin typeface="Arial MT"/>
              <a:cs typeface="Arial MT"/>
            </a:endParaRPr>
          </a:p>
          <a:p>
            <a:r>
              <a:rPr lang="en-IN" b="0" i="0">
                <a:solidFill>
                  <a:srgbClr val="212121"/>
                </a:solidFill>
                <a:effectLst/>
                <a:latin typeface="Courier New" panose="02070309020205020404" pitchFamily="49" charset="0"/>
              </a:rPr>
              <a:t>ARIMAX: </a:t>
            </a:r>
          </a:p>
          <a:p>
            <a:r>
              <a:rPr lang="en-IN" b="0" i="0">
                <a:solidFill>
                  <a:srgbClr val="212121"/>
                </a:solidFill>
                <a:effectLst/>
                <a:latin typeface="Courier New" panose="02070309020205020404" pitchFamily="49" charset="0"/>
              </a:rPr>
              <a:t>RMSE=0.70, </a:t>
            </a:r>
          </a:p>
          <a:p>
            <a:r>
              <a:rPr lang="en-IN" b="0" i="0">
                <a:solidFill>
                  <a:srgbClr val="212121"/>
                </a:solidFill>
                <a:effectLst/>
                <a:latin typeface="Courier New" panose="02070309020205020404" pitchFamily="49" charset="0"/>
              </a:rPr>
              <a:t>MAE=0.49, </a:t>
            </a:r>
          </a:p>
          <a:p>
            <a:r>
              <a:rPr lang="en-IN" b="0" i="0">
                <a:solidFill>
                  <a:srgbClr val="212121"/>
                </a:solidFill>
                <a:effectLst/>
                <a:latin typeface="Courier New" panose="02070309020205020404" pitchFamily="49" charset="0"/>
              </a:rPr>
              <a:t>MAPE=0.81%, </a:t>
            </a:r>
          </a:p>
          <a:p>
            <a:r>
              <a:rPr lang="en-IN" b="0" i="0">
                <a:solidFill>
                  <a:srgbClr val="212121"/>
                </a:solidFill>
                <a:effectLst/>
                <a:latin typeface="Courier New" panose="02070309020205020404" pitchFamily="49" charset="0"/>
              </a:rPr>
              <a:t>Accuracy=96.49%</a:t>
            </a:r>
            <a:endParaRPr lang="en-IN"/>
          </a:p>
        </p:txBody>
      </p:sp>
      <p:sp>
        <p:nvSpPr>
          <p:cNvPr id="11" name="TextBox 10">
            <a:extLst>
              <a:ext uri="{FF2B5EF4-FFF2-40B4-BE49-F238E27FC236}">
                <a16:creationId xmlns:a16="http://schemas.microsoft.com/office/drawing/2014/main" id="{1E4DD767-C467-AB13-B5FE-BD4BA18534B1}"/>
              </a:ext>
            </a:extLst>
          </p:cNvPr>
          <p:cNvSpPr txBox="1"/>
          <p:nvPr/>
        </p:nvSpPr>
        <p:spPr>
          <a:xfrm>
            <a:off x="1255183" y="2188286"/>
            <a:ext cx="6117166" cy="369332"/>
          </a:xfrm>
          <a:prstGeom prst="rect">
            <a:avLst/>
          </a:prstGeom>
          <a:noFill/>
        </p:spPr>
        <p:txBody>
          <a:bodyPr wrap="square">
            <a:spAutoFit/>
          </a:bodyPr>
          <a:lstStyle/>
          <a:p>
            <a:r>
              <a:rPr lang="en-US" b="1" u="sng" spc="-5">
                <a:solidFill>
                  <a:schemeClr val="accent5"/>
                </a:solidFill>
                <a:latin typeface="Arial MT"/>
              </a:rPr>
              <a:t>ARIMAX</a:t>
            </a:r>
            <a:endParaRPr lang="en-IN" b="1" u="sng">
              <a:solidFill>
                <a:schemeClr val="accent5"/>
              </a:solidFill>
            </a:endParaRPr>
          </a:p>
        </p:txBody>
      </p:sp>
      <p:pic>
        <p:nvPicPr>
          <p:cNvPr id="17410" name="Picture 2">
            <a:extLst>
              <a:ext uri="{FF2B5EF4-FFF2-40B4-BE49-F238E27FC236}">
                <a16:creationId xmlns:a16="http://schemas.microsoft.com/office/drawing/2014/main" id="{BDD7C08B-A93D-B56E-0531-FE6552C07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800" y="1859831"/>
            <a:ext cx="5816600" cy="417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C90613B1-B52E-AD8D-731E-7C57C38A5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817" y="1756040"/>
            <a:ext cx="5842000" cy="4269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C1BB7-A17C-0237-EECB-E4CF30FEDEC9}"/>
              </a:ext>
            </a:extLst>
          </p:cNvPr>
          <p:cNvSpPr txBox="1"/>
          <p:nvPr/>
        </p:nvSpPr>
        <p:spPr>
          <a:xfrm>
            <a:off x="1344083" y="2663904"/>
            <a:ext cx="2453217" cy="1477328"/>
          </a:xfrm>
          <a:prstGeom prst="rect">
            <a:avLst/>
          </a:prstGeom>
          <a:noFill/>
        </p:spPr>
        <p:txBody>
          <a:bodyPr wrap="square">
            <a:spAutoFit/>
          </a:bodyPr>
          <a:lstStyle/>
          <a:p>
            <a:r>
              <a:rPr lang="en-IN" b="1" i="0">
                <a:solidFill>
                  <a:schemeClr val="accent5"/>
                </a:solidFill>
                <a:effectLst/>
                <a:latin typeface="Courier New" panose="02070309020205020404" pitchFamily="49" charset="0"/>
              </a:rPr>
              <a:t>SARIMAX</a:t>
            </a:r>
            <a:r>
              <a:rPr lang="en-IN" b="0" i="0">
                <a:solidFill>
                  <a:srgbClr val="212121"/>
                </a:solidFill>
                <a:effectLst/>
                <a:latin typeface="Courier New" panose="02070309020205020404" pitchFamily="49" charset="0"/>
              </a:rPr>
              <a:t>: RMSE=0.80, MAE=0.57, MAPE=0.96%, Accuracy=96.04%</a:t>
            </a:r>
            <a:endParaRPr lang="en-US" b="0">
              <a:solidFill>
                <a:srgbClr val="000000"/>
              </a:solidFill>
              <a:effectLst/>
              <a:latin typeface="Courier New" panose="02070309020205020404" pitchFamily="49" charset="0"/>
            </a:endParaRPr>
          </a:p>
        </p:txBody>
      </p:sp>
      <p:sp>
        <p:nvSpPr>
          <p:cNvPr id="5" name="TextBox 4">
            <a:extLst>
              <a:ext uri="{FF2B5EF4-FFF2-40B4-BE49-F238E27FC236}">
                <a16:creationId xmlns:a16="http://schemas.microsoft.com/office/drawing/2014/main" id="{572EEB83-C462-689C-7BF0-F0D4BF028CA2}"/>
              </a:ext>
            </a:extLst>
          </p:cNvPr>
          <p:cNvSpPr txBox="1"/>
          <p:nvPr/>
        </p:nvSpPr>
        <p:spPr>
          <a:xfrm>
            <a:off x="4313766" y="824932"/>
            <a:ext cx="6117166" cy="584775"/>
          </a:xfrm>
          <a:prstGeom prst="rect">
            <a:avLst/>
          </a:prstGeom>
          <a:noFill/>
          <a:effectLst>
            <a:outerShdw blurRad="50800" dist="38100" dir="2700000" algn="tl" rotWithShape="0">
              <a:prstClr val="black">
                <a:alpha val="40000"/>
              </a:prstClr>
            </a:outerShdw>
          </a:effectLst>
        </p:spPr>
        <p:txBody>
          <a:bodyPr wrap="square">
            <a:spAutoFit/>
          </a:bodyPr>
          <a:lstStyle/>
          <a:p>
            <a:r>
              <a:rPr lang="en-US" sz="3200" u="sng">
                <a:solidFill>
                  <a:schemeClr val="accent5"/>
                </a:solidFill>
                <a:latin typeface="Algerian" panose="04020705040A02060702" pitchFamily="82" charset="0"/>
              </a:rPr>
              <a:t>S</a:t>
            </a:r>
            <a:r>
              <a:rPr lang="en-IN" sz="3200" u="sng">
                <a:solidFill>
                  <a:schemeClr val="accent5"/>
                </a:solidFill>
                <a:latin typeface="Algerian" panose="04020705040A02060702" pitchFamily="82" charset="0"/>
              </a:rPr>
              <a:t>ARIMAX MODEL</a:t>
            </a:r>
          </a:p>
        </p:txBody>
      </p:sp>
      <p:sp>
        <p:nvSpPr>
          <p:cNvPr id="7" name="TextBox 6">
            <a:extLst>
              <a:ext uri="{FF2B5EF4-FFF2-40B4-BE49-F238E27FC236}">
                <a16:creationId xmlns:a16="http://schemas.microsoft.com/office/drawing/2014/main" id="{CF51DA43-D51E-D1F8-6CA8-E93B1318199A}"/>
              </a:ext>
            </a:extLst>
          </p:cNvPr>
          <p:cNvSpPr txBox="1"/>
          <p:nvPr/>
        </p:nvSpPr>
        <p:spPr>
          <a:xfrm>
            <a:off x="1255183" y="1610843"/>
            <a:ext cx="3985684" cy="646331"/>
          </a:xfrm>
          <a:prstGeom prst="rect">
            <a:avLst/>
          </a:prstGeom>
          <a:noFill/>
        </p:spPr>
        <p:txBody>
          <a:bodyPr wrap="square">
            <a:spAutoFit/>
          </a:bodyPr>
          <a:lstStyle/>
          <a:p>
            <a:pPr marL="285750" indent="-285750">
              <a:buFont typeface="Wingdings" panose="05000000000000000000" pitchFamily="2" charset="2"/>
              <a:buChar char="v"/>
            </a:pPr>
            <a:r>
              <a:rPr lang="en-US" b="0" i="0">
                <a:solidFill>
                  <a:srgbClr val="374151"/>
                </a:solidFill>
                <a:effectLst/>
                <a:latin typeface="Söhne"/>
              </a:rPr>
              <a:t>It is a sophisticated time series forecasting model. </a:t>
            </a:r>
          </a:p>
        </p:txBody>
      </p:sp>
      <p:sp>
        <p:nvSpPr>
          <p:cNvPr id="9" name="TextBox 8">
            <a:extLst>
              <a:ext uri="{FF2B5EF4-FFF2-40B4-BE49-F238E27FC236}">
                <a16:creationId xmlns:a16="http://schemas.microsoft.com/office/drawing/2014/main" id="{DDFE9787-9FBE-AE73-C1D7-1F1710ECD6DC}"/>
              </a:ext>
            </a:extLst>
          </p:cNvPr>
          <p:cNvSpPr txBox="1"/>
          <p:nvPr/>
        </p:nvSpPr>
        <p:spPr>
          <a:xfrm>
            <a:off x="1255183" y="4547962"/>
            <a:ext cx="3697817" cy="1200329"/>
          </a:xfrm>
          <a:prstGeom prst="rect">
            <a:avLst/>
          </a:prstGeom>
          <a:noFill/>
        </p:spPr>
        <p:txBody>
          <a:bodyPr wrap="square">
            <a:spAutoFit/>
          </a:bodyPr>
          <a:lstStyle/>
          <a:p>
            <a:pPr marL="285750" indent="-285750">
              <a:buFont typeface="Wingdings" panose="05000000000000000000" pitchFamily="2" charset="2"/>
              <a:buChar char="v"/>
            </a:pPr>
            <a:r>
              <a:rPr lang="en-US">
                <a:solidFill>
                  <a:srgbClr val="374151"/>
                </a:solidFill>
                <a:latin typeface="Söhne"/>
              </a:rPr>
              <a:t>I</a:t>
            </a:r>
            <a:r>
              <a:rPr lang="en-US" b="0" i="0">
                <a:solidFill>
                  <a:srgbClr val="374151"/>
                </a:solidFill>
                <a:effectLst/>
                <a:latin typeface="Söhne"/>
              </a:rPr>
              <a:t>nclusion of exogenous variables enhances the model's ability to capture complex patterns and improve forecasting accuracy.</a:t>
            </a:r>
            <a:endParaRPr lang="en-IN"/>
          </a:p>
        </p:txBody>
      </p:sp>
    </p:spTree>
    <p:extLst>
      <p:ext uri="{BB962C8B-B14F-4D97-AF65-F5344CB8AC3E}">
        <p14:creationId xmlns:p14="http://schemas.microsoft.com/office/powerpoint/2010/main" val="309062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DD0DCD-BCA7-269E-499C-51171F904E5E}"/>
              </a:ext>
            </a:extLst>
          </p:cNvPr>
          <p:cNvSpPr txBox="1"/>
          <p:nvPr/>
        </p:nvSpPr>
        <p:spPr>
          <a:xfrm>
            <a:off x="2931583" y="932934"/>
            <a:ext cx="6117166" cy="58477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IN" sz="3200" b="0" i="0" u="sng">
                <a:solidFill>
                  <a:schemeClr val="accent5"/>
                </a:solidFill>
                <a:effectLst/>
                <a:latin typeface="Algerian" panose="04020705040A02060702" pitchFamily="82" charset="0"/>
              </a:rPr>
              <a:t>SEASONAL NAIVE</a:t>
            </a:r>
          </a:p>
        </p:txBody>
      </p:sp>
      <p:pic>
        <p:nvPicPr>
          <p:cNvPr id="19458" name="Picture 2">
            <a:extLst>
              <a:ext uri="{FF2B5EF4-FFF2-40B4-BE49-F238E27FC236}">
                <a16:creationId xmlns:a16="http://schemas.microsoft.com/office/drawing/2014/main" id="{A61B8F99-0209-52CD-0D03-BA11663D7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434" y="1763170"/>
            <a:ext cx="6604000" cy="41618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9E0DAC5-4363-1E9A-2F7B-5E182949467D}"/>
              </a:ext>
            </a:extLst>
          </p:cNvPr>
          <p:cNvSpPr txBox="1"/>
          <p:nvPr/>
        </p:nvSpPr>
        <p:spPr>
          <a:xfrm>
            <a:off x="1119716" y="2079865"/>
            <a:ext cx="4273551" cy="1477328"/>
          </a:xfrm>
          <a:prstGeom prst="rect">
            <a:avLst/>
          </a:prstGeom>
          <a:noFill/>
        </p:spPr>
        <p:txBody>
          <a:bodyPr wrap="square">
            <a:spAutoFit/>
          </a:bodyPr>
          <a:lstStyle/>
          <a:p>
            <a:r>
              <a:rPr lang="en-US" b="1" i="0" u="sng">
                <a:solidFill>
                  <a:schemeClr val="accent5"/>
                </a:solidFill>
                <a:effectLst/>
                <a:latin typeface="Courier New" panose="02070309020205020404" pitchFamily="49" charset="0"/>
              </a:rPr>
              <a:t>Seasonal Naïve</a:t>
            </a:r>
            <a:r>
              <a:rPr lang="en-US" b="1" u="sng">
                <a:solidFill>
                  <a:schemeClr val="accent5"/>
                </a:solidFill>
                <a:latin typeface="Courier New" panose="02070309020205020404" pitchFamily="49" charset="0"/>
              </a:rPr>
              <a:t> </a:t>
            </a:r>
            <a:r>
              <a:rPr lang="en-US" b="1" i="0" u="sng">
                <a:solidFill>
                  <a:schemeClr val="accent5"/>
                </a:solidFill>
                <a:effectLst/>
                <a:latin typeface="Courier New" panose="02070309020205020404" pitchFamily="49" charset="0"/>
              </a:rPr>
              <a:t>: </a:t>
            </a:r>
          </a:p>
          <a:p>
            <a:endParaRPr lang="en-US" b="1" u="sng">
              <a:solidFill>
                <a:schemeClr val="accent5"/>
              </a:solidFill>
              <a:latin typeface="Courier New" panose="02070309020205020404" pitchFamily="49" charset="0"/>
            </a:endParaRPr>
          </a:p>
          <a:p>
            <a:r>
              <a:rPr lang="en-US" b="0" i="0">
                <a:solidFill>
                  <a:srgbClr val="212121"/>
                </a:solidFill>
                <a:effectLst/>
                <a:latin typeface="Courier New" panose="02070309020205020404" pitchFamily="49" charset="0"/>
              </a:rPr>
              <a:t>RMSE=6.20, </a:t>
            </a:r>
          </a:p>
          <a:p>
            <a:r>
              <a:rPr lang="en-US" b="0" i="0">
                <a:solidFill>
                  <a:srgbClr val="212121"/>
                </a:solidFill>
                <a:effectLst/>
                <a:latin typeface="Courier New" panose="02070309020205020404" pitchFamily="49" charset="0"/>
              </a:rPr>
              <a:t>MAE=4.30, </a:t>
            </a:r>
            <a:endParaRPr lang="en-US">
              <a:solidFill>
                <a:srgbClr val="212121"/>
              </a:solidFill>
              <a:latin typeface="Courier New" panose="02070309020205020404" pitchFamily="49" charset="0"/>
            </a:endParaRPr>
          </a:p>
          <a:p>
            <a:r>
              <a:rPr lang="en-US" b="0" i="0">
                <a:solidFill>
                  <a:srgbClr val="212121"/>
                </a:solidFill>
                <a:effectLst/>
                <a:latin typeface="Courier New" panose="02070309020205020404" pitchFamily="49" charset="0"/>
              </a:rPr>
              <a:t>MAPE=8.08%</a:t>
            </a:r>
            <a:endParaRPr lang="en-IN"/>
          </a:p>
        </p:txBody>
      </p:sp>
      <p:sp>
        <p:nvSpPr>
          <p:cNvPr id="10" name="TextBox 9">
            <a:extLst>
              <a:ext uri="{FF2B5EF4-FFF2-40B4-BE49-F238E27FC236}">
                <a16:creationId xmlns:a16="http://schemas.microsoft.com/office/drawing/2014/main" id="{B7B6E3D3-4D57-06B9-9DA3-108178F34099}"/>
              </a:ext>
            </a:extLst>
          </p:cNvPr>
          <p:cNvSpPr txBox="1"/>
          <p:nvPr/>
        </p:nvSpPr>
        <p:spPr>
          <a:xfrm>
            <a:off x="1119716" y="3617503"/>
            <a:ext cx="3469217" cy="1200329"/>
          </a:xfrm>
          <a:prstGeom prst="rect">
            <a:avLst/>
          </a:prstGeom>
          <a:noFill/>
        </p:spPr>
        <p:txBody>
          <a:bodyPr wrap="square">
            <a:spAutoFit/>
          </a:bodyPr>
          <a:lstStyle/>
          <a:p>
            <a:pPr marL="285750" indent="-285750">
              <a:buFont typeface="Wingdings" panose="05000000000000000000" pitchFamily="2" charset="2"/>
              <a:buChar char="v"/>
            </a:pPr>
            <a:r>
              <a:rPr lang="en-US">
                <a:solidFill>
                  <a:srgbClr val="374151"/>
                </a:solidFill>
                <a:latin typeface="Söhne"/>
              </a:rPr>
              <a:t>It r</a:t>
            </a:r>
            <a:r>
              <a:rPr lang="en-US" b="0" i="0">
                <a:solidFill>
                  <a:srgbClr val="374151"/>
                </a:solidFill>
                <a:effectLst/>
                <a:latin typeface="Söhne"/>
              </a:rPr>
              <a:t>elies solely on the most recent observation within the same season as the prediction point.</a:t>
            </a:r>
            <a:endParaRPr lang="en-IN"/>
          </a:p>
        </p:txBody>
      </p:sp>
      <p:sp>
        <p:nvSpPr>
          <p:cNvPr id="12" name="TextBox 11">
            <a:extLst>
              <a:ext uri="{FF2B5EF4-FFF2-40B4-BE49-F238E27FC236}">
                <a16:creationId xmlns:a16="http://schemas.microsoft.com/office/drawing/2014/main" id="{DBEDD2BA-CDB3-EA7A-B229-DD927A3AE866}"/>
              </a:ext>
            </a:extLst>
          </p:cNvPr>
          <p:cNvSpPr txBox="1"/>
          <p:nvPr/>
        </p:nvSpPr>
        <p:spPr>
          <a:xfrm>
            <a:off x="1125007" y="4778135"/>
            <a:ext cx="3613152" cy="1200329"/>
          </a:xfrm>
          <a:prstGeom prst="rect">
            <a:avLst/>
          </a:prstGeom>
          <a:noFill/>
        </p:spPr>
        <p:txBody>
          <a:bodyPr wrap="square">
            <a:spAutoFit/>
          </a:bodyPr>
          <a:lstStyle/>
          <a:p>
            <a:pPr marL="285750" indent="-285750">
              <a:buFont typeface="Wingdings" panose="05000000000000000000" pitchFamily="2" charset="2"/>
              <a:buChar char="v"/>
            </a:pPr>
            <a:r>
              <a:rPr lang="en-US">
                <a:solidFill>
                  <a:srgbClr val="374151"/>
                </a:solidFill>
                <a:latin typeface="Söhne"/>
              </a:rPr>
              <a:t>O</a:t>
            </a:r>
            <a:r>
              <a:rPr lang="en-US" b="0" i="0">
                <a:solidFill>
                  <a:srgbClr val="374151"/>
                </a:solidFill>
                <a:effectLst/>
                <a:latin typeface="Söhne"/>
              </a:rPr>
              <a:t>ffers quick insights without the computational complexity of more advanced forecasting techniques.</a:t>
            </a:r>
            <a:endParaRPr lang="en-IN"/>
          </a:p>
        </p:txBody>
      </p:sp>
    </p:spTree>
    <p:extLst>
      <p:ext uri="{BB962C8B-B14F-4D97-AF65-F5344CB8AC3E}">
        <p14:creationId xmlns:p14="http://schemas.microsoft.com/office/powerpoint/2010/main" val="179512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346A7E97-7206-6D38-4C52-76DA0FA89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845734"/>
            <a:ext cx="6400800" cy="41788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A1108D-FED7-5878-D562-F7E46ED10217}"/>
              </a:ext>
            </a:extLst>
          </p:cNvPr>
          <p:cNvSpPr txBox="1"/>
          <p:nvPr/>
        </p:nvSpPr>
        <p:spPr>
          <a:xfrm>
            <a:off x="2305050" y="801244"/>
            <a:ext cx="7287684" cy="58477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IN" sz="3200" i="0" u="sng">
                <a:solidFill>
                  <a:schemeClr val="accent5"/>
                </a:solidFill>
                <a:effectLst/>
                <a:latin typeface="Algerian" panose="04020705040A02060702" pitchFamily="82" charset="0"/>
              </a:rPr>
              <a:t>Long Short-Term Memory (LSTM)</a:t>
            </a:r>
            <a:endParaRPr lang="en-IN" sz="3200" u="sng">
              <a:solidFill>
                <a:schemeClr val="accent5"/>
              </a:solidFill>
              <a:latin typeface="Algerian" panose="04020705040A02060702" pitchFamily="82" charset="0"/>
            </a:endParaRPr>
          </a:p>
        </p:txBody>
      </p:sp>
      <p:sp>
        <p:nvSpPr>
          <p:cNvPr id="9" name="TextBox 8">
            <a:extLst>
              <a:ext uri="{FF2B5EF4-FFF2-40B4-BE49-F238E27FC236}">
                <a16:creationId xmlns:a16="http://schemas.microsoft.com/office/drawing/2014/main" id="{B56DE33C-2041-0CD1-759E-51FEC839AAEB}"/>
              </a:ext>
            </a:extLst>
          </p:cNvPr>
          <p:cNvSpPr txBox="1"/>
          <p:nvPr/>
        </p:nvSpPr>
        <p:spPr>
          <a:xfrm>
            <a:off x="1184013" y="3634527"/>
            <a:ext cx="3595157" cy="923330"/>
          </a:xfrm>
          <a:prstGeom prst="rect">
            <a:avLst/>
          </a:prstGeom>
          <a:noFill/>
        </p:spPr>
        <p:txBody>
          <a:bodyPr wrap="square">
            <a:spAutoFit/>
          </a:bodyPr>
          <a:lstStyle/>
          <a:p>
            <a:pPr marL="285750" indent="-285750">
              <a:buFont typeface="Wingdings" panose="05000000000000000000" pitchFamily="2" charset="2"/>
              <a:buChar char="v"/>
            </a:pPr>
            <a:r>
              <a:rPr lang="en-US" b="0" i="0">
                <a:solidFill>
                  <a:srgbClr val="374151"/>
                </a:solidFill>
                <a:effectLst/>
                <a:latin typeface="Söhne"/>
              </a:rPr>
              <a:t>Enabling the model to capture and remember long-term dependencies in sequential data </a:t>
            </a:r>
            <a:endParaRPr lang="en-IN"/>
          </a:p>
        </p:txBody>
      </p:sp>
      <p:sp>
        <p:nvSpPr>
          <p:cNvPr id="11" name="TextBox 10">
            <a:extLst>
              <a:ext uri="{FF2B5EF4-FFF2-40B4-BE49-F238E27FC236}">
                <a16:creationId xmlns:a16="http://schemas.microsoft.com/office/drawing/2014/main" id="{341AB353-7DE3-B7D2-C2F3-55FB96A10DEE}"/>
              </a:ext>
            </a:extLst>
          </p:cNvPr>
          <p:cNvSpPr txBox="1"/>
          <p:nvPr/>
        </p:nvSpPr>
        <p:spPr>
          <a:xfrm>
            <a:off x="1178456" y="1845734"/>
            <a:ext cx="3376084" cy="1477328"/>
          </a:xfrm>
          <a:prstGeom prst="rect">
            <a:avLst/>
          </a:prstGeom>
          <a:noFill/>
        </p:spPr>
        <p:txBody>
          <a:bodyPr wrap="square">
            <a:spAutoFit/>
          </a:bodyPr>
          <a:lstStyle/>
          <a:p>
            <a:r>
              <a:rPr lang="en-IN" b="1" i="0" u="sng">
                <a:solidFill>
                  <a:schemeClr val="accent5"/>
                </a:solidFill>
                <a:effectLst/>
                <a:latin typeface="Courier New" panose="02070309020205020404" pitchFamily="49" charset="0"/>
              </a:rPr>
              <a:t>METRICS :</a:t>
            </a:r>
          </a:p>
          <a:p>
            <a:r>
              <a:rPr lang="en-IN" b="0" i="0">
                <a:solidFill>
                  <a:srgbClr val="212121"/>
                </a:solidFill>
                <a:effectLst/>
                <a:latin typeface="Courier New" panose="02070309020205020404" pitchFamily="49" charset="0"/>
              </a:rPr>
              <a:t>RMSE:6.872 </a:t>
            </a:r>
          </a:p>
          <a:p>
            <a:r>
              <a:rPr lang="en-IN" b="0" i="0">
                <a:solidFill>
                  <a:srgbClr val="212121"/>
                </a:solidFill>
                <a:effectLst/>
                <a:latin typeface="Courier New" panose="02070309020205020404" pitchFamily="49" charset="0"/>
              </a:rPr>
              <a:t>MAE:5.177</a:t>
            </a:r>
          </a:p>
          <a:p>
            <a:r>
              <a:rPr lang="en-IN" b="0" i="0">
                <a:solidFill>
                  <a:srgbClr val="212121"/>
                </a:solidFill>
                <a:effectLst/>
                <a:latin typeface="Courier New" panose="02070309020205020404" pitchFamily="49" charset="0"/>
              </a:rPr>
              <a:t>MAPE:5.243 Accuracy:0.60</a:t>
            </a:r>
            <a:endParaRPr lang="en-IN"/>
          </a:p>
        </p:txBody>
      </p:sp>
      <p:sp>
        <p:nvSpPr>
          <p:cNvPr id="13" name="TextBox 12">
            <a:extLst>
              <a:ext uri="{FF2B5EF4-FFF2-40B4-BE49-F238E27FC236}">
                <a16:creationId xmlns:a16="http://schemas.microsoft.com/office/drawing/2014/main" id="{00131BE3-B1D2-F2DD-39C5-3DFCC015C9D3}"/>
              </a:ext>
            </a:extLst>
          </p:cNvPr>
          <p:cNvSpPr txBox="1"/>
          <p:nvPr/>
        </p:nvSpPr>
        <p:spPr>
          <a:xfrm>
            <a:off x="1178455" y="4557857"/>
            <a:ext cx="3503611" cy="923330"/>
          </a:xfrm>
          <a:prstGeom prst="rect">
            <a:avLst/>
          </a:prstGeom>
          <a:noFill/>
        </p:spPr>
        <p:txBody>
          <a:bodyPr wrap="square">
            <a:spAutoFit/>
          </a:bodyPr>
          <a:lstStyle/>
          <a:p>
            <a:pPr marL="285750" indent="-285750">
              <a:buFont typeface="Wingdings" panose="05000000000000000000" pitchFamily="2" charset="2"/>
              <a:buChar char="v"/>
            </a:pPr>
            <a:r>
              <a:rPr lang="en-US" b="0" i="0">
                <a:solidFill>
                  <a:srgbClr val="374151"/>
                </a:solidFill>
                <a:effectLst/>
                <a:latin typeface="Söhne"/>
              </a:rPr>
              <a:t>understand and retain context over extended periods is crucial for accurate predictions.</a:t>
            </a:r>
            <a:endParaRPr lang="en-IN"/>
          </a:p>
        </p:txBody>
      </p:sp>
    </p:spTree>
    <p:extLst>
      <p:ext uri="{BB962C8B-B14F-4D97-AF65-F5344CB8AC3E}">
        <p14:creationId xmlns:p14="http://schemas.microsoft.com/office/powerpoint/2010/main" val="144106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15B2B9-1E26-4093-1061-560E7E4122BB}"/>
              </a:ext>
            </a:extLst>
          </p:cNvPr>
          <p:cNvSpPr txBox="1"/>
          <p:nvPr/>
        </p:nvSpPr>
        <p:spPr>
          <a:xfrm>
            <a:off x="2927350" y="929902"/>
            <a:ext cx="6117166" cy="58477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en-US" sz="3200" b="0" i="0" u="sng">
                <a:solidFill>
                  <a:schemeClr val="accent5"/>
                </a:solidFill>
                <a:effectLst/>
                <a:latin typeface="Algerian" panose="04020705040A02060702" pitchFamily="82" charset="0"/>
              </a:rPr>
              <a:t>LINEAR REGRESSION</a:t>
            </a:r>
            <a:endParaRPr lang="en-IN" sz="3200" u="sng">
              <a:solidFill>
                <a:schemeClr val="accent5"/>
              </a:solidFill>
              <a:latin typeface="Algerian" panose="04020705040A02060702" pitchFamily="82" charset="0"/>
            </a:endParaRPr>
          </a:p>
        </p:txBody>
      </p:sp>
      <p:pic>
        <p:nvPicPr>
          <p:cNvPr id="21506" name="Picture 2">
            <a:extLst>
              <a:ext uri="{FF2B5EF4-FFF2-40B4-BE49-F238E27FC236}">
                <a16:creationId xmlns:a16="http://schemas.microsoft.com/office/drawing/2014/main" id="{9672ED7A-2AC6-0FD7-007F-39F9FC624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32" y="1905001"/>
            <a:ext cx="6117167" cy="4136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7AFC0F-BA96-E964-5F7A-19247F22A859}"/>
              </a:ext>
            </a:extLst>
          </p:cNvPr>
          <p:cNvSpPr txBox="1"/>
          <p:nvPr/>
        </p:nvSpPr>
        <p:spPr>
          <a:xfrm>
            <a:off x="1140884" y="2098302"/>
            <a:ext cx="3572932" cy="1200329"/>
          </a:xfrm>
          <a:prstGeom prst="rect">
            <a:avLst/>
          </a:prstGeom>
          <a:noFill/>
        </p:spPr>
        <p:txBody>
          <a:bodyPr wrap="square">
            <a:spAutoFit/>
          </a:bodyPr>
          <a:lstStyle/>
          <a:p>
            <a:r>
              <a:rPr lang="en-IN" b="1" i="0" u="sng">
                <a:solidFill>
                  <a:schemeClr val="accent5"/>
                </a:solidFill>
                <a:effectLst/>
                <a:latin typeface="Courier New" panose="02070309020205020404" pitchFamily="49" charset="0"/>
              </a:rPr>
              <a:t>METRICS :</a:t>
            </a:r>
          </a:p>
          <a:p>
            <a:r>
              <a:rPr lang="en-IN" b="0" i="0">
                <a:solidFill>
                  <a:srgbClr val="212121"/>
                </a:solidFill>
                <a:effectLst/>
                <a:latin typeface="Courier New" panose="02070309020205020404" pitchFamily="49" charset="0"/>
              </a:rPr>
              <a:t>RMSE: 0.768</a:t>
            </a:r>
          </a:p>
          <a:p>
            <a:r>
              <a:rPr lang="en-IN" b="0" i="0">
                <a:solidFill>
                  <a:srgbClr val="212121"/>
                </a:solidFill>
                <a:effectLst/>
                <a:latin typeface="Courier New" panose="02070309020205020404" pitchFamily="49" charset="0"/>
              </a:rPr>
              <a:t>MAE: 0.508 </a:t>
            </a:r>
          </a:p>
          <a:p>
            <a:r>
              <a:rPr lang="en-IN" b="0" i="0">
                <a:solidFill>
                  <a:srgbClr val="212121"/>
                </a:solidFill>
                <a:effectLst/>
                <a:latin typeface="Courier New" panose="02070309020205020404" pitchFamily="49" charset="0"/>
              </a:rPr>
              <a:t>MAPE: 0.868</a:t>
            </a:r>
            <a:endParaRPr lang="en-IN"/>
          </a:p>
        </p:txBody>
      </p:sp>
      <p:sp>
        <p:nvSpPr>
          <p:cNvPr id="7" name="TextBox 6">
            <a:extLst>
              <a:ext uri="{FF2B5EF4-FFF2-40B4-BE49-F238E27FC236}">
                <a16:creationId xmlns:a16="http://schemas.microsoft.com/office/drawing/2014/main" id="{AE72595D-B98C-5416-69F6-C365BFDFBC01}"/>
              </a:ext>
            </a:extLst>
          </p:cNvPr>
          <p:cNvSpPr txBox="1"/>
          <p:nvPr/>
        </p:nvSpPr>
        <p:spPr>
          <a:xfrm>
            <a:off x="1140884" y="3562740"/>
            <a:ext cx="3475566" cy="1200329"/>
          </a:xfrm>
          <a:prstGeom prst="rect">
            <a:avLst/>
          </a:prstGeom>
          <a:noFill/>
        </p:spPr>
        <p:txBody>
          <a:bodyPr wrap="square">
            <a:spAutoFit/>
          </a:bodyPr>
          <a:lstStyle/>
          <a:p>
            <a:pPr marL="285750" indent="-285750">
              <a:buFont typeface="Wingdings" panose="05000000000000000000" pitchFamily="2" charset="2"/>
              <a:buChar char="v"/>
            </a:pPr>
            <a:r>
              <a:rPr lang="en-US" b="0" i="0">
                <a:solidFill>
                  <a:srgbClr val="374151"/>
                </a:solidFill>
                <a:effectLst/>
                <a:latin typeface="Söhne"/>
              </a:rPr>
              <a:t>Serves as a powerful tool for prediction and understanding the linear association between variables.</a:t>
            </a:r>
            <a:endParaRPr lang="en-IN"/>
          </a:p>
        </p:txBody>
      </p:sp>
      <p:sp>
        <p:nvSpPr>
          <p:cNvPr id="9" name="TextBox 8">
            <a:extLst>
              <a:ext uri="{FF2B5EF4-FFF2-40B4-BE49-F238E27FC236}">
                <a16:creationId xmlns:a16="http://schemas.microsoft.com/office/drawing/2014/main" id="{7138C8E8-867D-DD34-9555-49E685FB6B3C}"/>
              </a:ext>
            </a:extLst>
          </p:cNvPr>
          <p:cNvSpPr txBox="1"/>
          <p:nvPr/>
        </p:nvSpPr>
        <p:spPr>
          <a:xfrm>
            <a:off x="1140884" y="4926168"/>
            <a:ext cx="3475566" cy="923330"/>
          </a:xfrm>
          <a:prstGeom prst="rect">
            <a:avLst/>
          </a:prstGeom>
          <a:noFill/>
        </p:spPr>
        <p:txBody>
          <a:bodyPr wrap="square">
            <a:spAutoFit/>
          </a:bodyPr>
          <a:lstStyle/>
          <a:p>
            <a:pPr marL="285750" indent="-285750">
              <a:buFont typeface="Wingdings" panose="05000000000000000000" pitchFamily="2" charset="2"/>
              <a:buChar char="v"/>
            </a:pPr>
            <a:r>
              <a:rPr lang="en-US">
                <a:solidFill>
                  <a:srgbClr val="374151"/>
                </a:solidFill>
                <a:latin typeface="Söhne"/>
              </a:rPr>
              <a:t>P</a:t>
            </a:r>
            <a:r>
              <a:rPr lang="en-US" b="0" i="0">
                <a:solidFill>
                  <a:srgbClr val="374151"/>
                </a:solidFill>
                <a:effectLst/>
                <a:latin typeface="Söhne"/>
              </a:rPr>
              <a:t>roviding insights into the strength and direction of the relationships.</a:t>
            </a:r>
            <a:endParaRPr lang="en-IN"/>
          </a:p>
        </p:txBody>
      </p:sp>
    </p:spTree>
    <p:extLst>
      <p:ext uri="{BB962C8B-B14F-4D97-AF65-F5344CB8AC3E}">
        <p14:creationId xmlns:p14="http://schemas.microsoft.com/office/powerpoint/2010/main" val="84764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26E3-F00C-C869-AB1A-3A232DD63E50}"/>
              </a:ext>
            </a:extLst>
          </p:cNvPr>
          <p:cNvSpPr>
            <a:spLocks noGrp="1"/>
          </p:cNvSpPr>
          <p:nvPr>
            <p:ph type="title"/>
          </p:nvPr>
        </p:nvSpPr>
        <p:spPr>
          <a:xfrm>
            <a:off x="1295402" y="880532"/>
            <a:ext cx="9601196" cy="1303867"/>
          </a:xfrm>
          <a:effectLst>
            <a:outerShdw blurRad="50800" dist="38100" dir="2700000" algn="tl" rotWithShape="0">
              <a:prstClr val="black">
                <a:alpha val="40000"/>
              </a:prstClr>
            </a:outerShdw>
          </a:effectLst>
        </p:spPr>
        <p:txBody>
          <a:bodyPr>
            <a:normAutofit/>
          </a:bodyPr>
          <a:lstStyle/>
          <a:p>
            <a:r>
              <a:rPr lang="en-US" sz="3600" u="sng">
                <a:solidFill>
                  <a:schemeClr val="accent5"/>
                </a:solidFill>
                <a:latin typeface="Algerian" panose="04020705040A02060702" pitchFamily="82" charset="0"/>
              </a:rPr>
              <a:t>PROBLEM STATEMENT</a:t>
            </a:r>
            <a:endParaRPr lang="en-IN" sz="3600" u="sng">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474BF03-CD65-133E-FEE6-6DCB6448F1C9}"/>
              </a:ext>
            </a:extLst>
          </p:cNvPr>
          <p:cNvSpPr>
            <a:spLocks noGrp="1"/>
          </p:cNvSpPr>
          <p:nvPr>
            <p:ph idx="1"/>
          </p:nvPr>
        </p:nvSpPr>
        <p:spPr>
          <a:xfrm>
            <a:off x="962891" y="2673350"/>
            <a:ext cx="6106636" cy="3126469"/>
          </a:xfrm>
        </p:spPr>
        <p:txBody>
          <a:bodyPr>
            <a:normAutofit/>
          </a:bodyPr>
          <a:lstStyle/>
          <a:p>
            <a:pPr>
              <a:buClr>
                <a:schemeClr val="accent5"/>
              </a:buClr>
              <a:buFont typeface="Wingdings" panose="05000000000000000000" pitchFamily="2" charset="2"/>
              <a:buChar char="v"/>
            </a:pPr>
            <a:r>
              <a:rPr lang="en-US" sz="1800" b="0" i="0">
                <a:solidFill>
                  <a:srgbClr val="374151"/>
                </a:solidFill>
                <a:effectLst/>
                <a:latin typeface="Roboto" panose="02000000000000000000" pitchFamily="2" charset="0"/>
                <a:ea typeface="Roboto" panose="02000000000000000000" pitchFamily="2" charset="0"/>
                <a:cs typeface="Roboto" panose="02000000000000000000" pitchFamily="2" charset="0"/>
              </a:rPr>
              <a:t>The volatility of crude oil prices poses a significant challenge  for effective resource planning and decision-making in the energy sector. </a:t>
            </a:r>
          </a:p>
          <a:p>
            <a:pPr>
              <a:buClr>
                <a:schemeClr val="accent5"/>
              </a:buClr>
              <a:buFont typeface="Wingdings" panose="05000000000000000000" pitchFamily="2" charset="2"/>
              <a:buChar char="v"/>
            </a:pPr>
            <a:endParaRPr lang="en-US" sz="1800" b="0" i="0">
              <a:solidFill>
                <a:srgbClr val="374151"/>
              </a:solidFill>
              <a:effectLst/>
              <a:latin typeface="Roboto" panose="02000000000000000000" pitchFamily="2" charset="0"/>
              <a:ea typeface="Roboto" panose="02000000000000000000" pitchFamily="2" charset="0"/>
              <a:cs typeface="Roboto" panose="02000000000000000000" pitchFamily="2" charset="0"/>
            </a:endParaRPr>
          </a:p>
          <a:p>
            <a:pPr>
              <a:buClr>
                <a:schemeClr val="accent5"/>
              </a:buClr>
              <a:buFont typeface="Wingdings" panose="05000000000000000000" pitchFamily="2" charset="2"/>
              <a:buChar char="v"/>
            </a:pPr>
            <a:r>
              <a:rPr lang="en-US" sz="1800" b="0" i="0">
                <a:solidFill>
                  <a:srgbClr val="374151"/>
                </a:solidFill>
                <a:effectLst/>
                <a:latin typeface="Roboto" panose="02000000000000000000" pitchFamily="2" charset="0"/>
                <a:ea typeface="Roboto" panose="02000000000000000000" pitchFamily="2" charset="0"/>
                <a:cs typeface="Roboto" panose="02000000000000000000" pitchFamily="2" charset="0"/>
              </a:rPr>
              <a:t>The objective of this project is to develop a robust time series forecasting model that accurately predicts future crude oil prices.</a:t>
            </a:r>
          </a:p>
          <a:p>
            <a:pPr>
              <a:buClr>
                <a:schemeClr val="accent5"/>
              </a:buClr>
              <a:buFont typeface="Wingdings" panose="05000000000000000000" pitchFamily="2" charset="2"/>
              <a:buChar char="v"/>
            </a:pPr>
            <a:r>
              <a:rPr lang="en-US" sz="1800">
                <a:solidFill>
                  <a:srgbClr val="374151"/>
                </a:solidFill>
                <a:latin typeface="Roboto" panose="02000000000000000000" pitchFamily="2" charset="0"/>
                <a:ea typeface="Roboto" panose="02000000000000000000" pitchFamily="2" charset="0"/>
                <a:cs typeface="Roboto" panose="02000000000000000000" pitchFamily="2" charset="0"/>
              </a:rPr>
              <a:t>E</a:t>
            </a:r>
            <a:r>
              <a:rPr lang="en-US" sz="1800" b="0" i="0">
                <a:solidFill>
                  <a:srgbClr val="374151"/>
                </a:solidFill>
                <a:effectLst/>
                <a:latin typeface="Roboto" panose="02000000000000000000" pitchFamily="2" charset="0"/>
                <a:ea typeface="Roboto" panose="02000000000000000000" pitchFamily="2" charset="0"/>
                <a:cs typeface="Roboto" panose="02000000000000000000" pitchFamily="2" charset="0"/>
              </a:rPr>
              <a:t>nhance overall strategic planning in the dynamic and          unpredictable crude oil market</a:t>
            </a:r>
            <a:r>
              <a:rPr lang="en-US" sz="2400" b="0" i="0">
                <a:solidFill>
                  <a:srgbClr val="374151"/>
                </a:solidFill>
                <a:effectLst/>
                <a:latin typeface="Roboto" panose="02000000000000000000" pitchFamily="2" charset="0"/>
                <a:ea typeface="Roboto" panose="02000000000000000000" pitchFamily="2" charset="0"/>
                <a:cs typeface="Roboto" panose="02000000000000000000" pitchFamily="2" charset="0"/>
              </a:rPr>
              <a:t>.</a:t>
            </a:r>
            <a:endParaRPr lang="en-IN" sz="2400">
              <a:latin typeface="Roboto" panose="02000000000000000000" pitchFamily="2" charset="0"/>
              <a:ea typeface="Roboto" panose="02000000000000000000" pitchFamily="2" charset="0"/>
              <a:cs typeface="Roboto" panose="02000000000000000000" pitchFamily="2" charset="0"/>
            </a:endParaRPr>
          </a:p>
        </p:txBody>
      </p:sp>
      <p:pic>
        <p:nvPicPr>
          <p:cNvPr id="2050" name="Picture 2" descr="Crude oil prices increased as growing economy resulted in global petroleum  demand rising faster than petroleum supply. Concept of crude oil  production, petroleum industry or petrodollar, world economy Stock Photo |  Adobe">
            <a:extLst>
              <a:ext uri="{FF2B5EF4-FFF2-40B4-BE49-F238E27FC236}">
                <a16:creationId xmlns:a16="http://schemas.microsoft.com/office/drawing/2014/main" id="{508A750D-D02D-1D65-9EBC-996C580D2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149" y="2598589"/>
            <a:ext cx="4113503" cy="327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8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E7C8111-5F95-EFE4-8A5E-2F0DE9EBFB67}"/>
              </a:ext>
            </a:extLst>
          </p:cNvPr>
          <p:cNvSpPr txBox="1"/>
          <p:nvPr/>
        </p:nvSpPr>
        <p:spPr>
          <a:xfrm>
            <a:off x="1178983" y="941400"/>
            <a:ext cx="10132484" cy="369332"/>
          </a:xfrm>
          <a:prstGeom prst="rect">
            <a:avLst/>
          </a:prstGeom>
          <a:noFill/>
        </p:spPr>
        <p:txBody>
          <a:bodyPr wrap="square">
            <a:spAutoFit/>
          </a:bodyPr>
          <a:lstStyle/>
          <a:p>
            <a:pPr marL="285750" indent="-285750">
              <a:buFont typeface="Wingdings" panose="05000000000000000000" pitchFamily="2" charset="2"/>
              <a:buChar char="v"/>
            </a:pPr>
            <a:r>
              <a:rPr lang="en-US">
                <a:solidFill>
                  <a:schemeClr val="accent5"/>
                </a:solidFill>
                <a:latin typeface="Söhne"/>
              </a:rPr>
              <a:t>Implemented</a:t>
            </a:r>
            <a:r>
              <a:rPr lang="en-US">
                <a:solidFill>
                  <a:srgbClr val="374151"/>
                </a:solidFill>
                <a:latin typeface="Söhne"/>
              </a:rPr>
              <a:t> </a:t>
            </a:r>
            <a:r>
              <a:rPr lang="en-US">
                <a:solidFill>
                  <a:schemeClr val="accent5"/>
                </a:solidFill>
                <a:latin typeface="Söhne"/>
              </a:rPr>
              <a:t>the models includes ARIMAX SARIMAX, SEASONAL NAÏVE, LINEAR REGRESSION, LSTM.</a:t>
            </a:r>
            <a:endParaRPr lang="en-IN">
              <a:solidFill>
                <a:schemeClr val="accent5"/>
              </a:solidFill>
            </a:endParaRPr>
          </a:p>
        </p:txBody>
      </p:sp>
      <p:sp>
        <p:nvSpPr>
          <p:cNvPr id="9" name="TextBox 8">
            <a:extLst>
              <a:ext uri="{FF2B5EF4-FFF2-40B4-BE49-F238E27FC236}">
                <a16:creationId xmlns:a16="http://schemas.microsoft.com/office/drawing/2014/main" id="{4134AC35-06B0-D850-CD16-19AFD57E6394}"/>
              </a:ext>
            </a:extLst>
          </p:cNvPr>
          <p:cNvSpPr txBox="1"/>
          <p:nvPr/>
        </p:nvSpPr>
        <p:spPr>
          <a:xfrm>
            <a:off x="1178983" y="1445888"/>
            <a:ext cx="8320617" cy="400110"/>
          </a:xfrm>
          <a:prstGeom prst="rect">
            <a:avLst/>
          </a:prstGeom>
          <a:noFill/>
        </p:spPr>
        <p:txBody>
          <a:bodyPr wrap="square">
            <a:spAutoFit/>
          </a:bodyPr>
          <a:lstStyle/>
          <a:p>
            <a:pPr marL="285750" indent="-285750">
              <a:buFont typeface="Wingdings" panose="05000000000000000000" pitchFamily="2" charset="2"/>
              <a:buChar char="v"/>
            </a:pPr>
            <a:r>
              <a:rPr lang="en-US">
                <a:solidFill>
                  <a:schemeClr val="accent5"/>
                </a:solidFill>
                <a:latin typeface="Söhne"/>
              </a:rPr>
              <a:t>Compared to all the ARIMAX Model performed well with </a:t>
            </a:r>
            <a:r>
              <a:rPr lang="en-US" sz="2000" b="1">
                <a:solidFill>
                  <a:schemeClr val="accent3"/>
                </a:solidFill>
                <a:latin typeface="Söhne"/>
              </a:rPr>
              <a:t>Accuracy</a:t>
            </a:r>
            <a:r>
              <a:rPr lang="en-US">
                <a:solidFill>
                  <a:schemeClr val="accent5"/>
                </a:solidFill>
                <a:latin typeface="Söhne"/>
              </a:rPr>
              <a:t> of </a:t>
            </a:r>
            <a:r>
              <a:rPr lang="en-US">
                <a:solidFill>
                  <a:schemeClr val="accent3"/>
                </a:solidFill>
                <a:latin typeface="Söhne"/>
              </a:rPr>
              <a:t>0.96</a:t>
            </a:r>
            <a:r>
              <a:rPr lang="en-US">
                <a:solidFill>
                  <a:schemeClr val="accent5"/>
                </a:solidFill>
                <a:latin typeface="Söhne"/>
              </a:rPr>
              <a:t> </a:t>
            </a:r>
            <a:endParaRPr lang="en-IN">
              <a:solidFill>
                <a:schemeClr val="accent5"/>
              </a:solidFill>
            </a:endParaRPr>
          </a:p>
        </p:txBody>
      </p:sp>
      <p:pic>
        <p:nvPicPr>
          <p:cNvPr id="22530" name="Picture 2">
            <a:extLst>
              <a:ext uri="{FF2B5EF4-FFF2-40B4-BE49-F238E27FC236}">
                <a16:creationId xmlns:a16="http://schemas.microsoft.com/office/drawing/2014/main" id="{81B40ADC-1251-9D8B-96AE-8D6F85F61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33" y="2032000"/>
            <a:ext cx="10033000"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04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8523CAC-9E47-3EA6-11A2-8C7F7CBF29EA}"/>
              </a:ext>
            </a:extLst>
          </p:cNvPr>
          <p:cNvSpPr>
            <a:spLocks noChangeArrowheads="1"/>
          </p:cNvSpPr>
          <p:nvPr/>
        </p:nvSpPr>
        <p:spPr bwMode="auto">
          <a:xfrm>
            <a:off x="889000" y="1689038"/>
            <a:ext cx="102362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Model Evaluation:</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The success of our crude oil price prediction project lies in rigorous model evaluation, where we assessed the performance against historical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Accuracy Achievement:</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Our forecasting model demonstrated commendable accuracy, capturing the intricate patterns and fluctuations in crude oil prices.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Seasonal Trends:</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The incorporation of seasonal trends allowed the model to adapt to the cyclical nature of the crude oil market, enhancing its predictive capabilities.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Exogenous Factors:</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The consideration of external factors, such as geopolitical events and economic indicators, enriched the model's understanding, leading to more nuanced predictions.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Risk Mitigation:</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Accurate predictions empower stakeholders to proactively manage risks, providing a valuable tool for decision-making in the volatile energy sector.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6A42EC2F-BCCB-265B-CD12-3F0E18A616C2}"/>
              </a:ext>
            </a:extLst>
          </p:cNvPr>
          <p:cNvSpPr txBox="1"/>
          <p:nvPr/>
        </p:nvSpPr>
        <p:spPr>
          <a:xfrm>
            <a:off x="2978150" y="843677"/>
            <a:ext cx="6117166" cy="769441"/>
          </a:xfrm>
          <a:prstGeom prst="rect">
            <a:avLst/>
          </a:prstGeom>
          <a:noFill/>
          <a:effectLst>
            <a:outerShdw blurRad="50800" dist="38100" dir="2700000" algn="tl" rotWithShape="0">
              <a:prstClr val="black">
                <a:alpha val="40000"/>
              </a:prstClr>
            </a:outerShdw>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4400" b="0" i="0" u="sng" strike="noStrike" cap="none" normalizeH="0" baseline="0">
                <a:ln>
                  <a:noFill/>
                </a:ln>
                <a:solidFill>
                  <a:schemeClr val="accent5"/>
                </a:solidFill>
                <a:effectLst/>
                <a:latin typeface="Algerian" panose="04020705040A02060702" pitchFamily="82" charset="0"/>
              </a:rPr>
              <a:t>CONCLUSION</a:t>
            </a:r>
          </a:p>
        </p:txBody>
      </p:sp>
    </p:spTree>
    <p:extLst>
      <p:ext uri="{BB962C8B-B14F-4D97-AF65-F5344CB8AC3E}">
        <p14:creationId xmlns:p14="http://schemas.microsoft.com/office/powerpoint/2010/main" val="2142816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947D93-411F-3CAF-80FC-0133AB9CD073}"/>
              </a:ext>
            </a:extLst>
          </p:cNvPr>
          <p:cNvSpPr>
            <a:spLocks noChangeArrowheads="1"/>
          </p:cNvSpPr>
          <p:nvPr/>
        </p:nvSpPr>
        <p:spPr bwMode="auto">
          <a:xfrm>
            <a:off x="1052362" y="920848"/>
            <a:ext cx="1008727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6.Resource Optimization:</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With reliable forecasts, resource allocation and strategic planning can be optimized, contributing to operational efficiency and cost-effectiveness.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7.Adaptability:</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The model's adaptability to changing market dynamics positions it as a robust tool for real-time decision support, crucial in an ever-evolving industry.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8.Continuous Improvement:</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A commitment to ongoing refinement ensures that our forecasting model remains agile, adapting to new data and market trends for sustained accuracy.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9.Industry Impact:</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The insights gained from this project have the potential to significantly impact the energy industry, offering stakeholders a competitive edge through informed decision-making.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10.Future Prospects:</a:t>
            </a:r>
            <a:r>
              <a:rPr kumimoji="0" lang="en-US" altLang="en-US" sz="1800" b="0" i="0" u="none" strike="noStrike" cap="none" normalizeH="0" baseline="0">
                <a:ln>
                  <a:noFill/>
                </a:ln>
                <a:solidFill>
                  <a:srgbClr val="000000"/>
                </a:solidFill>
                <a:effectLst/>
                <a:latin typeface="Roboto" panose="02000000000000000000" pitchFamily="2" charset="0"/>
                <a:ea typeface="Roboto" panose="02000000000000000000" pitchFamily="2" charset="0"/>
                <a:cs typeface="Roboto" panose="02000000000000000000" pitchFamily="2" charset="0"/>
              </a:rPr>
              <a:t> As we conclude this project, the foundation laid for accurate crude oil price prediction opens doors for further research and advancements in forecasting methodologies, paving the way for a more resilient and proactive energy market.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827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FF0D7-21F5-F8BE-4352-8FCFC4302048}"/>
              </a:ext>
            </a:extLst>
          </p:cNvPr>
          <p:cNvSpPr txBox="1"/>
          <p:nvPr/>
        </p:nvSpPr>
        <p:spPr>
          <a:xfrm>
            <a:off x="3037573" y="3044279"/>
            <a:ext cx="6116854" cy="769441"/>
          </a:xfrm>
          <a:prstGeom prst="rect">
            <a:avLst/>
          </a:prstGeom>
          <a:noFill/>
          <a:effectLst>
            <a:glow rad="228600">
              <a:schemeClr val="accent4">
                <a:satMod val="175000"/>
                <a:alpha val="40000"/>
              </a:schemeClr>
            </a:glow>
            <a:outerShdw blurRad="50800" dist="38100" dir="2700000" algn="tl" rotWithShape="0">
              <a:prstClr val="black">
                <a:alpha val="40000"/>
              </a:prstClr>
            </a:outerShdw>
            <a:reflection blurRad="6350" stA="50000" endA="300" endPos="55000" dir="5400000" sy="-100000" algn="bl" rotWithShape="0"/>
          </a:effectLst>
        </p:spPr>
        <p:txBody>
          <a:bodyPr wrap="square">
            <a:spAutoFit/>
          </a:bodyPr>
          <a:lstStyle/>
          <a:p>
            <a:pPr algn="ctr"/>
            <a:r>
              <a:rPr kumimoji="0" lang="en-US" altLang="en-US" sz="4400" b="1" i="0" u="none" strike="noStrike" cap="none" normalizeH="0" baseline="0">
                <a:ln>
                  <a:noFill/>
                </a:ln>
                <a:solidFill>
                  <a:srgbClr val="7030A0"/>
                </a:solidFill>
                <a:effectLst/>
                <a:latin typeface="Algerian" panose="04020705040A02060702" pitchFamily="82" charset="0"/>
              </a:rPr>
              <a:t>THANK YOU</a:t>
            </a:r>
            <a:endParaRPr lang="en-IN" sz="4400" b="1">
              <a:solidFill>
                <a:srgbClr val="7030A0"/>
              </a:solidFill>
              <a:latin typeface="Algerian" panose="04020705040A02060702" pitchFamily="82" charset="0"/>
            </a:endParaRPr>
          </a:p>
        </p:txBody>
      </p:sp>
    </p:spTree>
    <p:extLst>
      <p:ext uri="{BB962C8B-B14F-4D97-AF65-F5344CB8AC3E}">
        <p14:creationId xmlns:p14="http://schemas.microsoft.com/office/powerpoint/2010/main" val="268824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1619-269D-B95C-946A-4559F32813F4}"/>
              </a:ext>
            </a:extLst>
          </p:cNvPr>
          <p:cNvSpPr>
            <a:spLocks noGrp="1"/>
          </p:cNvSpPr>
          <p:nvPr>
            <p:ph type="title"/>
          </p:nvPr>
        </p:nvSpPr>
        <p:spPr>
          <a:xfrm>
            <a:off x="1155700" y="1317612"/>
            <a:ext cx="10058400" cy="835615"/>
          </a:xfrm>
          <a:effectLst>
            <a:outerShdw blurRad="50800" dist="38100" dir="2700000" algn="tl" rotWithShape="0">
              <a:prstClr val="black">
                <a:alpha val="40000"/>
              </a:prstClr>
            </a:outerShdw>
          </a:effectLst>
        </p:spPr>
        <p:txBody>
          <a:bodyPr>
            <a:normAutofit/>
          </a:bodyPr>
          <a:lstStyle/>
          <a:p>
            <a:pPr algn="ctr"/>
            <a:r>
              <a:rPr lang="en-US" sz="3200" b="1" u="sng">
                <a:solidFill>
                  <a:schemeClr val="accent5"/>
                </a:solidFill>
                <a:latin typeface="Algerian" panose="04020705040A02060702" pitchFamily="82" charset="0"/>
              </a:rPr>
              <a:t>FEATURES OF DATASET</a:t>
            </a:r>
            <a:endParaRPr lang="en-IN" sz="3200" b="1" u="sng">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1BB5052-7D32-234D-C1DE-51149394C8E4}"/>
              </a:ext>
            </a:extLst>
          </p:cNvPr>
          <p:cNvSpPr>
            <a:spLocks noGrp="1"/>
          </p:cNvSpPr>
          <p:nvPr>
            <p:ph idx="1"/>
          </p:nvPr>
        </p:nvSpPr>
        <p:spPr>
          <a:xfrm>
            <a:off x="968116" y="2710438"/>
            <a:ext cx="6414817" cy="3123095"/>
          </a:xfrm>
        </p:spPr>
        <p:txBody>
          <a:bodyPr>
            <a:normAutofit lnSpcReduction="10000"/>
          </a:bodyPr>
          <a:lstStyle/>
          <a:p>
            <a:pPr marL="0" indent="0">
              <a:buNone/>
            </a:pPr>
            <a:r>
              <a:rPr lang="en-US" sz="1800" b="1">
                <a:latin typeface="Roboto" panose="02000000000000000000" pitchFamily="2" charset="0"/>
                <a:ea typeface="Roboto" panose="02000000000000000000" pitchFamily="2" charset="0"/>
                <a:cs typeface="Roboto" panose="02000000000000000000" pitchFamily="2" charset="0"/>
              </a:rPr>
              <a:t>DATE</a:t>
            </a:r>
            <a:r>
              <a:rPr lang="en-US" sz="1800">
                <a:latin typeface="Roboto" panose="02000000000000000000" pitchFamily="2" charset="0"/>
                <a:ea typeface="Roboto" panose="02000000000000000000" pitchFamily="2" charset="0"/>
                <a:cs typeface="Roboto" panose="02000000000000000000" pitchFamily="2" charset="0"/>
              </a:rPr>
              <a:t> : Date of every day in a year where the oil prices noticsed.</a:t>
            </a:r>
          </a:p>
          <a:p>
            <a:pPr marL="0" indent="0">
              <a:buNone/>
            </a:pPr>
            <a:r>
              <a:rPr lang="en-US" sz="1800" b="1">
                <a:latin typeface="Roboto" panose="02000000000000000000" pitchFamily="2" charset="0"/>
                <a:ea typeface="Roboto" panose="02000000000000000000" pitchFamily="2" charset="0"/>
                <a:cs typeface="Roboto" panose="02000000000000000000" pitchFamily="2" charset="0"/>
              </a:rPr>
              <a:t>CLOSE/LAST : </a:t>
            </a:r>
            <a:r>
              <a:rPr lang="en-US" sz="1800">
                <a:latin typeface="Roboto" panose="02000000000000000000" pitchFamily="2" charset="0"/>
                <a:ea typeface="Roboto" panose="02000000000000000000" pitchFamily="2" charset="0"/>
                <a:cs typeface="Roboto" panose="02000000000000000000" pitchFamily="2" charset="0"/>
              </a:rPr>
              <a:t>Price when the time of Closing or End up on particular Date.</a:t>
            </a:r>
          </a:p>
          <a:p>
            <a:pPr marL="0" indent="0">
              <a:buNone/>
            </a:pPr>
            <a:r>
              <a:rPr lang="en-US" sz="1800" b="1">
                <a:latin typeface="Roboto" panose="02000000000000000000" pitchFamily="2" charset="0"/>
                <a:ea typeface="Roboto" panose="02000000000000000000" pitchFamily="2" charset="0"/>
                <a:cs typeface="Roboto" panose="02000000000000000000" pitchFamily="2" charset="0"/>
              </a:rPr>
              <a:t>VOLUME : </a:t>
            </a:r>
            <a:r>
              <a:rPr lang="en-US" sz="1800">
                <a:latin typeface="Roboto" panose="02000000000000000000" pitchFamily="2" charset="0"/>
                <a:ea typeface="Roboto" panose="02000000000000000000" pitchFamily="2" charset="0"/>
                <a:cs typeface="Roboto" panose="02000000000000000000" pitchFamily="2" charset="0"/>
              </a:rPr>
              <a:t>Price of the oil which is maintained in lakhs in year wise.</a:t>
            </a:r>
          </a:p>
          <a:p>
            <a:pPr marL="0" indent="0">
              <a:buNone/>
            </a:pPr>
            <a:r>
              <a:rPr lang="en-US" sz="1800" b="1">
                <a:latin typeface="Roboto" panose="02000000000000000000" pitchFamily="2" charset="0"/>
                <a:ea typeface="Roboto" panose="02000000000000000000" pitchFamily="2" charset="0"/>
                <a:cs typeface="Roboto" panose="02000000000000000000" pitchFamily="2" charset="0"/>
              </a:rPr>
              <a:t>OPEN :  </a:t>
            </a:r>
            <a:r>
              <a:rPr lang="en-US" sz="1800">
                <a:latin typeface="Roboto" panose="02000000000000000000" pitchFamily="2" charset="0"/>
                <a:ea typeface="Roboto" panose="02000000000000000000" pitchFamily="2" charset="0"/>
                <a:cs typeface="Roboto" panose="02000000000000000000" pitchFamily="2" charset="0"/>
              </a:rPr>
              <a:t>Opening price of the oil of particular day or Date.</a:t>
            </a:r>
          </a:p>
          <a:p>
            <a:pPr marL="0" indent="0">
              <a:buNone/>
            </a:pPr>
            <a:r>
              <a:rPr lang="en-US" sz="1800" b="1">
                <a:latin typeface="Roboto" panose="02000000000000000000" pitchFamily="2" charset="0"/>
                <a:ea typeface="Roboto" panose="02000000000000000000" pitchFamily="2" charset="0"/>
                <a:cs typeface="Roboto" panose="02000000000000000000" pitchFamily="2" charset="0"/>
              </a:rPr>
              <a:t>HIGH :   </a:t>
            </a:r>
            <a:r>
              <a:rPr lang="en-US" sz="1800">
                <a:latin typeface="Roboto" panose="02000000000000000000" pitchFamily="2" charset="0"/>
                <a:ea typeface="Roboto" panose="02000000000000000000" pitchFamily="2" charset="0"/>
                <a:cs typeface="Roboto" panose="02000000000000000000" pitchFamily="2" charset="0"/>
              </a:rPr>
              <a:t>Highest price of the oil of particular day or date.</a:t>
            </a:r>
          </a:p>
          <a:p>
            <a:pPr marL="0" indent="0">
              <a:buNone/>
            </a:pPr>
            <a:r>
              <a:rPr lang="en-US" sz="1800" b="1">
                <a:latin typeface="Roboto" panose="02000000000000000000" pitchFamily="2" charset="0"/>
                <a:ea typeface="Roboto" panose="02000000000000000000" pitchFamily="2" charset="0"/>
                <a:cs typeface="Roboto" panose="02000000000000000000" pitchFamily="2" charset="0"/>
              </a:rPr>
              <a:t>LOW :    </a:t>
            </a:r>
            <a:r>
              <a:rPr lang="en-US" sz="1800">
                <a:latin typeface="Roboto" panose="02000000000000000000" pitchFamily="2" charset="0"/>
                <a:ea typeface="Roboto" panose="02000000000000000000" pitchFamily="2" charset="0"/>
                <a:cs typeface="Roboto" panose="02000000000000000000" pitchFamily="2" charset="0"/>
              </a:rPr>
              <a:t>Lowest price of the oil of particular day or Date.</a:t>
            </a:r>
            <a:endParaRPr lang="en-IN" sz="1800">
              <a:latin typeface="Roboto" panose="02000000000000000000" pitchFamily="2" charset="0"/>
              <a:ea typeface="Roboto" panose="02000000000000000000" pitchFamily="2" charset="0"/>
              <a:cs typeface="Roboto" panose="02000000000000000000" pitchFamily="2" charset="0"/>
            </a:endParaRPr>
          </a:p>
        </p:txBody>
      </p:sp>
      <p:pic>
        <p:nvPicPr>
          <p:cNvPr id="3074" name="Picture 2" descr="DATAFRAME. - ppt download">
            <a:extLst>
              <a:ext uri="{FF2B5EF4-FFF2-40B4-BE49-F238E27FC236}">
                <a16:creationId xmlns:a16="http://schemas.microsoft.com/office/drawing/2014/main" id="{BF9A5B1D-ED59-D475-8C9D-1B186E648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459" y="2710438"/>
            <a:ext cx="4054208" cy="303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44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B2D-03EA-EB11-8206-7409634516C3}"/>
              </a:ext>
            </a:extLst>
          </p:cNvPr>
          <p:cNvSpPr>
            <a:spLocks noGrp="1"/>
          </p:cNvSpPr>
          <p:nvPr>
            <p:ph type="title"/>
          </p:nvPr>
        </p:nvSpPr>
        <p:spPr/>
        <p:txBody>
          <a:bodyPr>
            <a:normAutofit/>
          </a:bodyPr>
          <a:lstStyle/>
          <a:p>
            <a:r>
              <a:rPr lang="en-US" sz="3600" u="sng">
                <a:solidFill>
                  <a:schemeClr val="accent5"/>
                </a:solidFill>
                <a:effectLst>
                  <a:outerShdw blurRad="38100" dist="38100" dir="2700000" algn="tl">
                    <a:srgbClr val="000000">
                      <a:alpha val="43137"/>
                    </a:srgbClr>
                  </a:outerShdw>
                </a:effectLst>
                <a:latin typeface="Algerian" panose="04020705040A02060702" pitchFamily="82" charset="0"/>
              </a:rPr>
              <a:t>POINTS IMPLEMENTED</a:t>
            </a:r>
            <a:endParaRPr lang="en-IN" sz="3600" u="sng">
              <a:solidFill>
                <a:schemeClr val="accent5"/>
              </a:solidFill>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A997306B-C556-4C1D-F65F-311CED193283}"/>
              </a:ext>
            </a:extLst>
          </p:cNvPr>
          <p:cNvSpPr>
            <a:spLocks noGrp="1"/>
          </p:cNvSpPr>
          <p:nvPr>
            <p:ph sz="half" idx="1"/>
          </p:nvPr>
        </p:nvSpPr>
        <p:spPr/>
        <p:txBody>
          <a:bodyPr>
            <a:normAutofit fontScale="77500" lnSpcReduction="20000"/>
          </a:bodyPr>
          <a:lstStyle/>
          <a:p>
            <a:r>
              <a:rPr lang="en-US"/>
              <a:t>Problem Statement</a:t>
            </a:r>
          </a:p>
          <a:p>
            <a:r>
              <a:rPr lang="en-US"/>
              <a:t>Introduction</a:t>
            </a:r>
          </a:p>
          <a:p>
            <a:r>
              <a:rPr lang="en-US"/>
              <a:t>Data Cleaning</a:t>
            </a:r>
          </a:p>
          <a:p>
            <a:r>
              <a:rPr lang="en-US"/>
              <a:t>Exploratory Data Analysis</a:t>
            </a:r>
          </a:p>
          <a:p>
            <a:r>
              <a:rPr lang="en-US"/>
              <a:t>Tranforming the data</a:t>
            </a:r>
          </a:p>
          <a:p>
            <a:r>
              <a:rPr lang="en-US"/>
              <a:t>Splitting Data</a:t>
            </a:r>
          </a:p>
          <a:p>
            <a:r>
              <a:rPr lang="en-US"/>
              <a:t>Data Modelling</a:t>
            </a:r>
          </a:p>
          <a:p>
            <a:r>
              <a:rPr lang="en-US"/>
              <a:t>Model evaluation</a:t>
            </a:r>
          </a:p>
          <a:p>
            <a:r>
              <a:rPr lang="en-US"/>
              <a:t>Conclusion</a:t>
            </a:r>
          </a:p>
        </p:txBody>
      </p:sp>
      <p:pic>
        <p:nvPicPr>
          <p:cNvPr id="24" name="object 23">
            <a:extLst>
              <a:ext uri="{FF2B5EF4-FFF2-40B4-BE49-F238E27FC236}">
                <a16:creationId xmlns:a16="http://schemas.microsoft.com/office/drawing/2014/main" id="{C48D1CAE-02B9-2139-63D2-9A87896BB61B}"/>
              </a:ext>
            </a:extLst>
          </p:cNvPr>
          <p:cNvPicPr>
            <a:picLocks noGrp="1"/>
          </p:cNvPicPr>
          <p:nvPr>
            <p:ph sz="half" idx="2"/>
          </p:nvPr>
        </p:nvPicPr>
        <p:blipFill>
          <a:blip r:embed="rId2" cstate="print"/>
          <a:stretch>
            <a:fillRect/>
          </a:stretch>
        </p:blipFill>
        <p:spPr>
          <a:xfrm>
            <a:off x="6096000" y="2587924"/>
            <a:ext cx="5059363" cy="3019245"/>
          </a:xfrm>
          <a:prstGeom prst="rect">
            <a:avLst/>
          </a:prstGeom>
        </p:spPr>
      </p:pic>
    </p:spTree>
    <p:extLst>
      <p:ext uri="{BB962C8B-B14F-4D97-AF65-F5344CB8AC3E}">
        <p14:creationId xmlns:p14="http://schemas.microsoft.com/office/powerpoint/2010/main" val="285177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2B1F-9101-519E-5C82-F1E0D50B5989}"/>
              </a:ext>
            </a:extLst>
          </p:cNvPr>
          <p:cNvSpPr>
            <a:spLocks noGrp="1"/>
          </p:cNvSpPr>
          <p:nvPr>
            <p:ph type="title"/>
          </p:nvPr>
        </p:nvSpPr>
        <p:spPr>
          <a:effectLst>
            <a:outerShdw blurRad="50800" dist="38100" dir="2700000" algn="tl" rotWithShape="0">
              <a:prstClr val="black">
                <a:alpha val="40000"/>
              </a:prstClr>
            </a:outerShdw>
          </a:effectLst>
        </p:spPr>
        <p:txBody>
          <a:bodyPr>
            <a:normAutofit/>
          </a:bodyPr>
          <a:lstStyle/>
          <a:p>
            <a:pPr algn="ctr"/>
            <a:r>
              <a:rPr lang="en-US" sz="3600" u="sng">
                <a:solidFill>
                  <a:schemeClr val="accent5"/>
                </a:solidFill>
                <a:latin typeface="Algerian" panose="04020705040A02060702" pitchFamily="82" charset="0"/>
              </a:rPr>
              <a:t>EXPLORATORY DATA ANALYSIS</a:t>
            </a:r>
            <a:endParaRPr lang="en-IN" sz="3600" u="sng">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2C7B626-020E-6D3F-121F-85F1E31968E2}"/>
              </a:ext>
            </a:extLst>
          </p:cNvPr>
          <p:cNvSpPr>
            <a:spLocks noGrp="1"/>
          </p:cNvSpPr>
          <p:nvPr>
            <p:ph sz="half" idx="1"/>
          </p:nvPr>
        </p:nvSpPr>
        <p:spPr>
          <a:xfrm>
            <a:off x="1295402" y="2606187"/>
            <a:ext cx="4416829" cy="3323936"/>
          </a:xfrm>
        </p:spPr>
        <p:txBody>
          <a:bodyPr>
            <a:normAutofit lnSpcReduction="10000"/>
          </a:bodyPr>
          <a:lstStyle/>
          <a:p>
            <a:pPr marL="355600" indent="-342900">
              <a:lnSpc>
                <a:spcPct val="100000"/>
              </a:lnSpc>
              <a:spcBef>
                <a:spcPts val="105"/>
              </a:spcBef>
              <a:buClr>
                <a:schemeClr val="accent5"/>
              </a:buClr>
              <a:buSzPct val="128571"/>
              <a:buChar char="•"/>
              <a:tabLst>
                <a:tab pos="354965" algn="l"/>
                <a:tab pos="355600" algn="l"/>
              </a:tabLst>
            </a:pPr>
            <a:r>
              <a:rPr lang="en-US" sz="2000">
                <a:solidFill>
                  <a:srgbClr val="0D3A44"/>
                </a:solidFill>
                <a:latin typeface="Arial MT"/>
                <a:cs typeface="Arial MT"/>
              </a:rPr>
              <a:t>Null</a:t>
            </a:r>
            <a:r>
              <a:rPr lang="en-US" sz="2000" spc="-40">
                <a:solidFill>
                  <a:srgbClr val="0D3A44"/>
                </a:solidFill>
                <a:latin typeface="Arial MT"/>
                <a:cs typeface="Arial MT"/>
              </a:rPr>
              <a:t> </a:t>
            </a:r>
            <a:r>
              <a:rPr lang="en-US" sz="2000">
                <a:solidFill>
                  <a:srgbClr val="0D3A44"/>
                </a:solidFill>
                <a:latin typeface="Arial MT"/>
                <a:cs typeface="Arial MT"/>
              </a:rPr>
              <a:t>Values</a:t>
            </a:r>
            <a:r>
              <a:rPr lang="en-US" sz="2000" spc="-45">
                <a:solidFill>
                  <a:srgbClr val="0D3A44"/>
                </a:solidFill>
                <a:latin typeface="Arial MT"/>
                <a:cs typeface="Arial MT"/>
              </a:rPr>
              <a:t> </a:t>
            </a:r>
            <a:r>
              <a:rPr lang="en-US" sz="2000">
                <a:solidFill>
                  <a:srgbClr val="0D3A44"/>
                </a:solidFill>
                <a:latin typeface="Arial MT"/>
                <a:cs typeface="Arial MT"/>
              </a:rPr>
              <a:t>Treatment</a:t>
            </a:r>
            <a:endParaRPr lang="en-US" sz="2000">
              <a:latin typeface="Arial MT"/>
              <a:cs typeface="Arial MT"/>
            </a:endParaRPr>
          </a:p>
          <a:p>
            <a:pPr marL="355600" indent="-342900">
              <a:lnSpc>
                <a:spcPct val="100000"/>
              </a:lnSpc>
              <a:spcBef>
                <a:spcPts val="254"/>
              </a:spcBef>
              <a:buClr>
                <a:schemeClr val="accent5"/>
              </a:buClr>
              <a:buSzPct val="128571"/>
              <a:buChar char="•"/>
              <a:tabLst>
                <a:tab pos="354965" algn="l"/>
                <a:tab pos="355600" algn="l"/>
              </a:tabLst>
            </a:pPr>
            <a:r>
              <a:rPr lang="en-US" sz="2000">
                <a:solidFill>
                  <a:srgbClr val="0D3A44"/>
                </a:solidFill>
                <a:latin typeface="Arial MT"/>
                <a:cs typeface="Arial MT"/>
              </a:rPr>
              <a:t>Duplicated</a:t>
            </a:r>
            <a:r>
              <a:rPr lang="en-US" sz="2000" spc="-60">
                <a:solidFill>
                  <a:srgbClr val="0D3A44"/>
                </a:solidFill>
                <a:latin typeface="Arial MT"/>
                <a:cs typeface="Arial MT"/>
              </a:rPr>
              <a:t> </a:t>
            </a:r>
            <a:r>
              <a:rPr lang="en-US" sz="2000">
                <a:solidFill>
                  <a:srgbClr val="0D3A44"/>
                </a:solidFill>
                <a:latin typeface="Arial MT"/>
                <a:cs typeface="Arial MT"/>
              </a:rPr>
              <a:t>Values</a:t>
            </a:r>
            <a:r>
              <a:rPr lang="en-US" sz="2000" spc="-25">
                <a:solidFill>
                  <a:srgbClr val="0D3A44"/>
                </a:solidFill>
                <a:latin typeface="Arial MT"/>
                <a:cs typeface="Arial MT"/>
              </a:rPr>
              <a:t> </a:t>
            </a:r>
            <a:r>
              <a:rPr lang="en-US" sz="2000" spc="-5">
                <a:solidFill>
                  <a:srgbClr val="0D3A44"/>
                </a:solidFill>
                <a:latin typeface="Arial MT"/>
                <a:cs typeface="Arial MT"/>
              </a:rPr>
              <a:t>Treatment</a:t>
            </a:r>
            <a:endParaRPr lang="en-US" sz="2000">
              <a:latin typeface="Arial MT"/>
              <a:cs typeface="Arial MT"/>
            </a:endParaRPr>
          </a:p>
          <a:p>
            <a:pPr marL="355600" indent="-342900">
              <a:lnSpc>
                <a:spcPct val="100000"/>
              </a:lnSpc>
              <a:spcBef>
                <a:spcPts val="250"/>
              </a:spcBef>
              <a:buClr>
                <a:schemeClr val="accent5"/>
              </a:buClr>
              <a:buSzPct val="128571"/>
              <a:buChar char="•"/>
              <a:tabLst>
                <a:tab pos="354965" algn="l"/>
                <a:tab pos="355600" algn="l"/>
              </a:tabLst>
            </a:pPr>
            <a:r>
              <a:rPr lang="en-US" sz="2000">
                <a:solidFill>
                  <a:srgbClr val="0D3A44"/>
                </a:solidFill>
                <a:latin typeface="Arial MT"/>
                <a:cs typeface="Arial MT"/>
              </a:rPr>
              <a:t>Missing</a:t>
            </a:r>
            <a:r>
              <a:rPr lang="en-US" sz="2000" spc="-45">
                <a:solidFill>
                  <a:srgbClr val="0D3A44"/>
                </a:solidFill>
                <a:latin typeface="Arial MT"/>
                <a:cs typeface="Arial MT"/>
              </a:rPr>
              <a:t> </a:t>
            </a:r>
            <a:r>
              <a:rPr lang="en-US" sz="2000">
                <a:solidFill>
                  <a:srgbClr val="0D3A44"/>
                </a:solidFill>
                <a:latin typeface="Arial MT"/>
                <a:cs typeface="Arial MT"/>
              </a:rPr>
              <a:t>Values</a:t>
            </a:r>
            <a:r>
              <a:rPr lang="en-US" sz="2000" spc="-30">
                <a:solidFill>
                  <a:srgbClr val="0D3A44"/>
                </a:solidFill>
                <a:latin typeface="Arial MT"/>
                <a:cs typeface="Arial MT"/>
              </a:rPr>
              <a:t> </a:t>
            </a:r>
            <a:r>
              <a:rPr lang="en-US" sz="2000" spc="-5">
                <a:solidFill>
                  <a:srgbClr val="0D3A44"/>
                </a:solidFill>
                <a:latin typeface="Arial MT"/>
                <a:cs typeface="Arial MT"/>
              </a:rPr>
              <a:t>Treatment</a:t>
            </a:r>
            <a:endParaRPr lang="en-US" sz="2000">
              <a:latin typeface="Arial MT"/>
              <a:cs typeface="Arial MT"/>
            </a:endParaRPr>
          </a:p>
          <a:p>
            <a:pPr marL="355600" indent="-342900">
              <a:lnSpc>
                <a:spcPct val="100000"/>
              </a:lnSpc>
              <a:spcBef>
                <a:spcPts val="254"/>
              </a:spcBef>
              <a:buClr>
                <a:schemeClr val="accent5"/>
              </a:buClr>
              <a:buSzPct val="128571"/>
              <a:buChar char="•"/>
              <a:tabLst>
                <a:tab pos="354965" algn="l"/>
                <a:tab pos="355600" algn="l"/>
              </a:tabLst>
            </a:pPr>
            <a:r>
              <a:rPr lang="en-US" sz="2000" spc="-5">
                <a:solidFill>
                  <a:srgbClr val="0D3A44"/>
                </a:solidFill>
                <a:latin typeface="Arial MT"/>
                <a:cs typeface="Arial MT"/>
              </a:rPr>
              <a:t>Date</a:t>
            </a:r>
            <a:r>
              <a:rPr lang="en-US" sz="2000" spc="-20">
                <a:solidFill>
                  <a:srgbClr val="0D3A44"/>
                </a:solidFill>
                <a:latin typeface="Arial MT"/>
                <a:cs typeface="Arial MT"/>
              </a:rPr>
              <a:t> </a:t>
            </a:r>
            <a:r>
              <a:rPr lang="en-US" sz="2000" spc="-5">
                <a:solidFill>
                  <a:srgbClr val="0D3A44"/>
                </a:solidFill>
                <a:latin typeface="Arial MT"/>
                <a:cs typeface="Arial MT"/>
              </a:rPr>
              <a:t>Format</a:t>
            </a:r>
            <a:r>
              <a:rPr lang="en-US" sz="2000" spc="-25">
                <a:solidFill>
                  <a:srgbClr val="0D3A44"/>
                </a:solidFill>
                <a:latin typeface="Arial MT"/>
                <a:cs typeface="Arial MT"/>
              </a:rPr>
              <a:t> </a:t>
            </a:r>
            <a:r>
              <a:rPr lang="en-US" sz="2000">
                <a:solidFill>
                  <a:srgbClr val="0D3A44"/>
                </a:solidFill>
                <a:latin typeface="Arial MT"/>
                <a:cs typeface="Arial MT"/>
              </a:rPr>
              <a:t>Change</a:t>
            </a:r>
            <a:r>
              <a:rPr lang="en-US" sz="2000" spc="-15">
                <a:solidFill>
                  <a:srgbClr val="0D3A44"/>
                </a:solidFill>
                <a:latin typeface="Arial MT"/>
                <a:cs typeface="Arial MT"/>
              </a:rPr>
              <a:t> </a:t>
            </a:r>
          </a:p>
          <a:p>
            <a:pPr marL="355600" indent="-342900">
              <a:lnSpc>
                <a:spcPct val="100000"/>
              </a:lnSpc>
              <a:spcBef>
                <a:spcPts val="254"/>
              </a:spcBef>
              <a:buClr>
                <a:schemeClr val="accent5"/>
              </a:buClr>
              <a:buSzPct val="128571"/>
              <a:buChar char="•"/>
              <a:tabLst>
                <a:tab pos="354965" algn="l"/>
                <a:tab pos="355600" algn="l"/>
              </a:tabLst>
            </a:pPr>
            <a:r>
              <a:rPr lang="en-US" sz="2000">
                <a:solidFill>
                  <a:srgbClr val="0D3A44"/>
                </a:solidFill>
                <a:latin typeface="Arial MT"/>
                <a:cs typeface="Arial MT"/>
              </a:rPr>
              <a:t>Outliers treatment</a:t>
            </a:r>
          </a:p>
          <a:p>
            <a:pPr marL="355600" indent="-342900">
              <a:lnSpc>
                <a:spcPct val="100000"/>
              </a:lnSpc>
              <a:spcBef>
                <a:spcPts val="254"/>
              </a:spcBef>
              <a:buClr>
                <a:schemeClr val="accent5"/>
              </a:buClr>
              <a:buSzPct val="128571"/>
              <a:buChar char="•"/>
              <a:tabLst>
                <a:tab pos="354965" algn="l"/>
                <a:tab pos="355600" algn="l"/>
              </a:tabLst>
            </a:pPr>
            <a:r>
              <a:rPr lang="en-US" sz="2000">
                <a:solidFill>
                  <a:srgbClr val="0D3A44"/>
                </a:solidFill>
                <a:latin typeface="Arial MT"/>
                <a:cs typeface="Arial MT"/>
              </a:rPr>
              <a:t>Correlation Analysis</a:t>
            </a:r>
          </a:p>
          <a:p>
            <a:pPr marL="355600" indent="-342900">
              <a:lnSpc>
                <a:spcPct val="100000"/>
              </a:lnSpc>
              <a:spcBef>
                <a:spcPts val="254"/>
              </a:spcBef>
              <a:buClr>
                <a:schemeClr val="accent5"/>
              </a:buClr>
              <a:buSzPct val="128571"/>
              <a:buChar char="•"/>
              <a:tabLst>
                <a:tab pos="354965" algn="l"/>
                <a:tab pos="355600" algn="l"/>
              </a:tabLst>
            </a:pPr>
            <a:r>
              <a:rPr lang="en-US" sz="2000">
                <a:solidFill>
                  <a:srgbClr val="0D3A44"/>
                </a:solidFill>
                <a:latin typeface="Arial MT"/>
                <a:cs typeface="Arial MT"/>
              </a:rPr>
              <a:t>Univariate Analysis</a:t>
            </a:r>
          </a:p>
          <a:p>
            <a:pPr marL="355600" indent="-342900">
              <a:lnSpc>
                <a:spcPct val="100000"/>
              </a:lnSpc>
              <a:spcBef>
                <a:spcPts val="254"/>
              </a:spcBef>
              <a:buClr>
                <a:schemeClr val="accent5"/>
              </a:buClr>
              <a:buSzPct val="128571"/>
              <a:buChar char="•"/>
              <a:tabLst>
                <a:tab pos="354965" algn="l"/>
                <a:tab pos="355600" algn="l"/>
              </a:tabLst>
            </a:pPr>
            <a:r>
              <a:rPr lang="en-US" sz="2000">
                <a:solidFill>
                  <a:srgbClr val="0D3A44"/>
                </a:solidFill>
                <a:latin typeface="Arial MT"/>
                <a:cs typeface="Arial MT"/>
              </a:rPr>
              <a:t>Bivariate Analysis</a:t>
            </a:r>
          </a:p>
        </p:txBody>
      </p:sp>
      <p:pic>
        <p:nvPicPr>
          <p:cNvPr id="7" name="Picture 2" descr="Introduction to Exploratory Data Analysis (EDA) in Python">
            <a:extLst>
              <a:ext uri="{FF2B5EF4-FFF2-40B4-BE49-F238E27FC236}">
                <a16:creationId xmlns:a16="http://schemas.microsoft.com/office/drawing/2014/main" id="{83E9A7DF-3F18-703A-426F-3815ACF20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299" y="2606187"/>
            <a:ext cx="4338901" cy="287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6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FB35-5F29-7F1B-E6F5-C399AB88C4AE}"/>
              </a:ext>
            </a:extLst>
          </p:cNvPr>
          <p:cNvSpPr>
            <a:spLocks noGrp="1"/>
          </p:cNvSpPr>
          <p:nvPr>
            <p:ph type="title"/>
          </p:nvPr>
        </p:nvSpPr>
        <p:spPr/>
        <p:txBody>
          <a:bodyPr>
            <a:normAutofit/>
          </a:bodyPr>
          <a:lstStyle/>
          <a:p>
            <a:r>
              <a:rPr lang="en-US" sz="3200" u="sng">
                <a:solidFill>
                  <a:schemeClr val="accent5"/>
                </a:solidFill>
                <a:effectLst>
                  <a:outerShdw blurRad="38100" dist="38100" dir="2700000" algn="tl">
                    <a:srgbClr val="000000">
                      <a:alpha val="43137"/>
                    </a:srgbClr>
                  </a:outerShdw>
                </a:effectLst>
                <a:latin typeface="Algerian" panose="04020705040A02060702" pitchFamily="82" charset="0"/>
              </a:rPr>
              <a:t>DETECTING OUTLIERS THROUGH BOXPLOTS </a:t>
            </a:r>
            <a:endParaRPr lang="en-IN" sz="3200" u="sng">
              <a:solidFill>
                <a:schemeClr val="accent5"/>
              </a:solidFill>
              <a:effectLst>
                <a:outerShdw blurRad="38100" dist="38100" dir="2700000" algn="tl">
                  <a:srgbClr val="000000">
                    <a:alpha val="43137"/>
                  </a:srgbClr>
                </a:outerShdw>
              </a:effectLst>
              <a:latin typeface="Algerian" panose="04020705040A02060702" pitchFamily="82" charset="0"/>
            </a:endParaRPr>
          </a:p>
        </p:txBody>
      </p:sp>
      <p:sp>
        <p:nvSpPr>
          <p:cNvPr id="3" name="Text Placeholder 2">
            <a:extLst>
              <a:ext uri="{FF2B5EF4-FFF2-40B4-BE49-F238E27FC236}">
                <a16:creationId xmlns:a16="http://schemas.microsoft.com/office/drawing/2014/main" id="{C519BDC8-C6B0-0E53-6607-1E2497DBAE7A}"/>
              </a:ext>
            </a:extLst>
          </p:cNvPr>
          <p:cNvSpPr>
            <a:spLocks noGrp="1"/>
          </p:cNvSpPr>
          <p:nvPr>
            <p:ph type="body" idx="1"/>
          </p:nvPr>
        </p:nvSpPr>
        <p:spPr/>
        <p:txBody>
          <a:bodyPr>
            <a:normAutofit fontScale="92500"/>
          </a:bodyPr>
          <a:lstStyle/>
          <a:p>
            <a:pPr algn="ctr"/>
            <a:r>
              <a:rPr lang="en-US" cap="none">
                <a:solidFill>
                  <a:schemeClr val="accent3"/>
                </a:solidFill>
              </a:rPr>
              <a:t>Outliers in Independent Columns</a:t>
            </a:r>
            <a:endParaRPr lang="en-IN" cap="none">
              <a:solidFill>
                <a:schemeClr val="accent3"/>
              </a:solidFill>
            </a:endParaRPr>
          </a:p>
        </p:txBody>
      </p:sp>
      <p:pic>
        <p:nvPicPr>
          <p:cNvPr id="7" name="Picture 2">
            <a:extLst>
              <a:ext uri="{FF2B5EF4-FFF2-40B4-BE49-F238E27FC236}">
                <a16:creationId xmlns:a16="http://schemas.microsoft.com/office/drawing/2014/main" id="{742286DB-7B1C-D3C1-F7A6-0626D315D9E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295400" y="3388716"/>
            <a:ext cx="4718050" cy="2341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9759576-AF1B-D3A9-A42E-CAEFBF250F71}"/>
              </a:ext>
            </a:extLst>
          </p:cNvPr>
          <p:cNvSpPr>
            <a:spLocks noGrp="1"/>
          </p:cNvSpPr>
          <p:nvPr>
            <p:ph type="body" sz="quarter" idx="3"/>
          </p:nvPr>
        </p:nvSpPr>
        <p:spPr/>
        <p:txBody>
          <a:bodyPr>
            <a:normAutofit fontScale="92500"/>
          </a:bodyPr>
          <a:lstStyle/>
          <a:p>
            <a:pPr algn="ctr"/>
            <a:r>
              <a:rPr lang="en-US" cap="none">
                <a:solidFill>
                  <a:schemeClr val="accent3"/>
                </a:solidFill>
              </a:rPr>
              <a:t>Outliers in Target Column</a:t>
            </a:r>
            <a:endParaRPr lang="en-IN" cap="none">
              <a:solidFill>
                <a:schemeClr val="accent3"/>
              </a:solidFill>
            </a:endParaRPr>
          </a:p>
        </p:txBody>
      </p:sp>
      <p:pic>
        <p:nvPicPr>
          <p:cNvPr id="9" name="Picture 4">
            <a:extLst>
              <a:ext uri="{FF2B5EF4-FFF2-40B4-BE49-F238E27FC236}">
                <a16:creationId xmlns:a16="http://schemas.microsoft.com/office/drawing/2014/main" id="{2568DB81-D730-47BF-D6FA-673E075C84C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7220434" y="3243263"/>
            <a:ext cx="2637457" cy="263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288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F5AC-0AE0-9487-82E4-9D4C6F7C92CB}"/>
              </a:ext>
            </a:extLst>
          </p:cNvPr>
          <p:cNvSpPr>
            <a:spLocks noGrp="1"/>
          </p:cNvSpPr>
          <p:nvPr>
            <p:ph type="title"/>
          </p:nvPr>
        </p:nvSpPr>
        <p:spPr>
          <a:xfrm>
            <a:off x="1295402" y="1089025"/>
            <a:ext cx="9601196" cy="1303867"/>
          </a:xfrm>
          <a:effectLst>
            <a:outerShdw blurRad="50800" dist="38100" dir="2700000" algn="tl" rotWithShape="0">
              <a:prstClr val="black">
                <a:alpha val="40000"/>
              </a:prstClr>
            </a:outerShdw>
          </a:effectLst>
        </p:spPr>
        <p:txBody>
          <a:bodyPr>
            <a:normAutofit/>
          </a:bodyPr>
          <a:lstStyle/>
          <a:p>
            <a:pPr algn="ctr"/>
            <a:r>
              <a:rPr lang="en-US" sz="3600" u="sng">
                <a:solidFill>
                  <a:schemeClr val="accent5"/>
                </a:solidFill>
                <a:latin typeface="Algerian" panose="04020705040A02060702" pitchFamily="82" charset="0"/>
              </a:rPr>
              <a:t>EXPLORATORY DATA ANALYSIS</a:t>
            </a:r>
            <a:endParaRPr lang="en-IN" sz="3600" u="sng">
              <a:solidFill>
                <a:schemeClr val="accent5"/>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CB1152F-6CF9-8B52-AE66-942FCF060483}"/>
              </a:ext>
            </a:extLst>
          </p:cNvPr>
          <p:cNvSpPr>
            <a:spLocks noGrp="1"/>
          </p:cNvSpPr>
          <p:nvPr>
            <p:ph sz="half" idx="1"/>
          </p:nvPr>
        </p:nvSpPr>
        <p:spPr>
          <a:xfrm>
            <a:off x="1097280" y="3172691"/>
            <a:ext cx="4639736" cy="2696402"/>
          </a:xfrm>
        </p:spPr>
        <p:txBody>
          <a:bodyPr/>
          <a:lstStyle/>
          <a:p>
            <a:pPr>
              <a:buClr>
                <a:schemeClr val="accent5"/>
              </a:buClr>
              <a:buFont typeface="Wingdings" panose="05000000000000000000" pitchFamily="2" charset="2"/>
              <a:buChar char="v"/>
            </a:pPr>
            <a:r>
              <a:rPr lang="en-US"/>
              <a:t> Correlation HeatMap of the Dataset with Numerical values</a:t>
            </a:r>
          </a:p>
          <a:p>
            <a:pPr>
              <a:buClr>
                <a:schemeClr val="accent5"/>
              </a:buClr>
              <a:buFont typeface="Wingdings" panose="05000000000000000000" pitchFamily="2" charset="2"/>
              <a:buChar char="v"/>
            </a:pPr>
            <a:r>
              <a:rPr lang="en-IN"/>
              <a:t>Theres high correlation between the columns low, high, and close/last</a:t>
            </a:r>
          </a:p>
        </p:txBody>
      </p:sp>
      <p:pic>
        <p:nvPicPr>
          <p:cNvPr id="5122" name="Picture 2">
            <a:extLst>
              <a:ext uri="{FF2B5EF4-FFF2-40B4-BE49-F238E27FC236}">
                <a16:creationId xmlns:a16="http://schemas.microsoft.com/office/drawing/2014/main" id="{4BB3C598-F84E-52D5-A28A-FDB6A088984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57677" y="2560638"/>
            <a:ext cx="3766145" cy="3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04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A0D8-A6FC-EDF6-1EDB-DE704B1660CA}"/>
              </a:ext>
            </a:extLst>
          </p:cNvPr>
          <p:cNvSpPr>
            <a:spLocks noGrp="1"/>
          </p:cNvSpPr>
          <p:nvPr>
            <p:ph type="title"/>
          </p:nvPr>
        </p:nvSpPr>
        <p:spPr>
          <a:effectLst>
            <a:outerShdw blurRad="50800" dist="38100" dir="2700000" algn="tl" rotWithShape="0">
              <a:prstClr val="black">
                <a:alpha val="40000"/>
              </a:prstClr>
            </a:outerShdw>
          </a:effectLst>
        </p:spPr>
        <p:txBody>
          <a:bodyPr>
            <a:normAutofit/>
          </a:bodyPr>
          <a:lstStyle/>
          <a:p>
            <a:r>
              <a:rPr lang="en-US" sz="3200" u="sng">
                <a:solidFill>
                  <a:schemeClr val="accent5"/>
                </a:solidFill>
              </a:rPr>
              <a:t>EXPLORATORY DATA ANALYSIS</a:t>
            </a:r>
            <a:br>
              <a:rPr lang="en-US" sz="3200"/>
            </a:br>
            <a:r>
              <a:rPr lang="en-US" sz="1800">
                <a:solidFill>
                  <a:schemeClr val="tx1"/>
                </a:solidFill>
              </a:rPr>
              <a:t>Visualizing the line plots for every feature in the dataset with making the relationship with the Target Column</a:t>
            </a:r>
            <a:endParaRPr lang="en-IN" sz="3200">
              <a:solidFill>
                <a:schemeClr val="tx1"/>
              </a:solidFill>
            </a:endParaRPr>
          </a:p>
        </p:txBody>
      </p:sp>
      <p:pic>
        <p:nvPicPr>
          <p:cNvPr id="12290" name="Picture 2">
            <a:extLst>
              <a:ext uri="{FF2B5EF4-FFF2-40B4-BE49-F238E27FC236}">
                <a16:creationId xmlns:a16="http://schemas.microsoft.com/office/drawing/2014/main" id="{B712CA90-012B-A2E2-EC44-DE6C5CFCD47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95402" y="2560638"/>
            <a:ext cx="9402170"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781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7938-D0FE-4AB9-1567-A431A9002D84}"/>
              </a:ext>
            </a:extLst>
          </p:cNvPr>
          <p:cNvSpPr>
            <a:spLocks noGrp="1"/>
          </p:cNvSpPr>
          <p:nvPr>
            <p:ph type="title"/>
          </p:nvPr>
        </p:nvSpPr>
        <p:spPr>
          <a:effectLst>
            <a:outerShdw blurRad="50800" dist="38100" dir="2700000" algn="tl" rotWithShape="0">
              <a:prstClr val="black">
                <a:alpha val="40000"/>
              </a:prstClr>
            </a:outerShdw>
          </a:effectLst>
        </p:spPr>
        <p:txBody>
          <a:bodyPr>
            <a:normAutofit/>
          </a:bodyPr>
          <a:lstStyle/>
          <a:p>
            <a:pPr algn="ctr"/>
            <a:r>
              <a:rPr lang="en-US" sz="3200" u="sng">
                <a:solidFill>
                  <a:schemeClr val="accent5"/>
                </a:solidFill>
                <a:latin typeface="Algerian" panose="04020705040A02060702" pitchFamily="82" charset="0"/>
              </a:rPr>
              <a:t>EXPLORATORY DATA ANALYSIS</a:t>
            </a:r>
            <a:endParaRPr lang="en-IN" sz="3200" u="sng">
              <a:solidFill>
                <a:schemeClr val="accent5"/>
              </a:solidFill>
              <a:latin typeface="Algerian" panose="04020705040A02060702" pitchFamily="82" charset="0"/>
            </a:endParaRPr>
          </a:p>
        </p:txBody>
      </p:sp>
      <p:sp>
        <p:nvSpPr>
          <p:cNvPr id="3" name="Text Placeholder 2">
            <a:extLst>
              <a:ext uri="{FF2B5EF4-FFF2-40B4-BE49-F238E27FC236}">
                <a16:creationId xmlns:a16="http://schemas.microsoft.com/office/drawing/2014/main" id="{4D4113C3-4171-C435-926C-43B655F170D9}"/>
              </a:ext>
            </a:extLst>
          </p:cNvPr>
          <p:cNvSpPr>
            <a:spLocks noGrp="1"/>
          </p:cNvSpPr>
          <p:nvPr>
            <p:ph type="body" idx="1"/>
          </p:nvPr>
        </p:nvSpPr>
        <p:spPr>
          <a:xfrm>
            <a:off x="1097279" y="2057400"/>
            <a:ext cx="9806247" cy="736282"/>
          </a:xfrm>
        </p:spPr>
        <p:txBody>
          <a:bodyPr>
            <a:normAutofit/>
          </a:bodyPr>
          <a:lstStyle/>
          <a:p>
            <a:pPr algn="ctr"/>
            <a:r>
              <a:rPr lang="en-US" sz="1800" cap="none">
                <a:solidFill>
                  <a:schemeClr val="accent5">
                    <a:lumMod val="75000"/>
                  </a:schemeClr>
                </a:solidFill>
                <a:latin typeface="+mj-lt"/>
              </a:rPr>
              <a:t>Visualizing the Difference between the opening price and closing price </a:t>
            </a:r>
            <a:endParaRPr lang="en-IN" sz="1800" cap="none">
              <a:solidFill>
                <a:schemeClr val="accent5">
                  <a:lumMod val="75000"/>
                </a:schemeClr>
              </a:solidFill>
              <a:latin typeface="+mj-lt"/>
            </a:endParaRPr>
          </a:p>
        </p:txBody>
      </p:sp>
      <p:pic>
        <p:nvPicPr>
          <p:cNvPr id="7170" name="Picture 2">
            <a:extLst>
              <a:ext uri="{FF2B5EF4-FFF2-40B4-BE49-F238E27FC236}">
                <a16:creationId xmlns:a16="http://schemas.microsoft.com/office/drawing/2014/main" id="{1CD141C7-4DA6-71FF-117E-EC087612416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372984" y="2867343"/>
            <a:ext cx="9254836" cy="339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4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313</TotalTime>
  <Words>1055</Words>
  <Application>Microsoft Office PowerPoint</Application>
  <PresentationFormat>Widescreen</PresentationFormat>
  <Paragraphs>124</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Algerian</vt:lpstr>
      <vt:lpstr>Arial</vt:lpstr>
      <vt:lpstr>Arial MT</vt:lpstr>
      <vt:lpstr>Calibri</vt:lpstr>
      <vt:lpstr>Courier New</vt:lpstr>
      <vt:lpstr>Garamond</vt:lpstr>
      <vt:lpstr>Roboto</vt:lpstr>
      <vt:lpstr>Söhne</vt:lpstr>
      <vt:lpstr>Wingdings</vt:lpstr>
      <vt:lpstr>Organic</vt:lpstr>
      <vt:lpstr>TIME SERIES FORCASTING</vt:lpstr>
      <vt:lpstr>PROBLEM STATEMENT</vt:lpstr>
      <vt:lpstr>FEATURES OF DATASET</vt:lpstr>
      <vt:lpstr>POINTS IMPLEMENTED</vt:lpstr>
      <vt:lpstr>EXPLORATORY DATA ANALYSIS</vt:lpstr>
      <vt:lpstr>DETECTING OUTLIERS THROUGH BOXPLOTS </vt:lpstr>
      <vt:lpstr>EXPLORATORY DATA ANALYSIS</vt:lpstr>
      <vt:lpstr>EXPLORATORY DATA ANALYSIS Visualizing the line plots for every feature in the dataset with making the relationship with the Target Column</vt:lpstr>
      <vt:lpstr>EXPLORATORY DATA ANALYSIS</vt:lpstr>
      <vt:lpstr>Realtion between ACF and PACF on Volume</vt:lpstr>
      <vt:lpstr>ACF AND PACF GRAPHS</vt:lpstr>
      <vt:lpstr>LOW AND HIGH PRICES </vt:lpstr>
      <vt:lpstr>It is the line plot of volumes based on every year with elaborating of volume.  Here we can see that the higher peek in the year of 2013 and 2014 has approximately constant volume and rest of the years are elaborated in increasing manner </vt:lpstr>
      <vt:lpstr>SPLITTING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FORCASTING</dc:title>
  <dc:creator>saikumar1422000@gmail.com</dc:creator>
  <cp:lastModifiedBy>saikumar1422000@gmail.com</cp:lastModifiedBy>
  <cp:revision>1</cp:revision>
  <dcterms:created xsi:type="dcterms:W3CDTF">2023-10-10T03:42:48Z</dcterms:created>
  <dcterms:modified xsi:type="dcterms:W3CDTF">2023-10-10T08:56:12Z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